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7" r:id="rId20"/>
    <p:sldId id="278" r:id="rId21"/>
    <p:sldId id="279" r:id="rId22"/>
    <p:sldId id="281" r:id="rId23"/>
    <p:sldId id="280" r:id="rId24"/>
    <p:sldId id="283" r:id="rId25"/>
    <p:sldId id="285" r:id="rId26"/>
    <p:sldId id="286" r:id="rId27"/>
    <p:sldId id="287" r:id="rId28"/>
    <p:sldId id="289" r:id="rId29"/>
    <p:sldId id="284" r:id="rId30"/>
    <p:sldId id="273" r:id="rId31"/>
  </p:sldIdLst>
  <p:sldSz cx="12192000" cy="6858000"/>
  <p:notesSz cx="6858000" cy="9144000"/>
  <p:embeddedFontLst>
    <p:embeddedFont>
      <p:font typeface="Garamond" panose="02020404030301010803" pitchFamily="18" charset="0"/>
      <p:regular r:id="rId33"/>
      <p:bold r:id="rId34"/>
      <p:italic r:id="rId35"/>
      <p:boldItalic r:id="rId36"/>
    </p:embeddedFont>
    <p:embeddedFont>
      <p:font typeface="Helvetica Neue" panose="02000503000000020004" pitchFamily="2"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SxZJyyL+KsPkBrlEqWTJBUHRqb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4"/>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b645a6b7ae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b645a6b7ae_0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b645a6b7ae_0_1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b645a6b7a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b645a6b7a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1b645a6b7ae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645a6b7ae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b645a6b7ae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1b645a6b7ae_0_1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b645a6b7ae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b645a6b7ae_0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b645a6b7ae_0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b645a6b7ae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b645a6b7ae_0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1b645a6b7ae_0_1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b645a6b7ae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b645a6b7ae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1b645a6b7ae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b645a6b7ae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b645a6b7ae_0_2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b645a6b7ae_0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b645a6b7ae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b645a6b7ae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1b645a6b7ae_0_1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b645a6b7ae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b645a6b7ae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b645a6b7ae_0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b645a6b7a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b645a6b7ae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1b645a6b7ae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b645a6b7ae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b645a6b7ae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b645a6b7ae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b645a6b7ae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b645a6b7ae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1b645a6b7ae_0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b645a6b7ae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b645a6b7ae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1b645a6b7ae_0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b645a6b7ae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b645a6b7ae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1b645a6b7ae_0_2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b645a6b7ae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b645a6b7ae_0_3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b645a6b7ae_0_3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b645a6b7ae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b645a6b7ae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b645a6b7ae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b645a6b7ae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b645a6b7ae_0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1b645a6b7ae_0_1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5" descr="A small clock tower in front of a brick building&#10;&#10;Description automatically generated"/>
          <p:cNvPicPr preferRelativeResize="0"/>
          <p:nvPr/>
        </p:nvPicPr>
        <p:blipFill rotWithShape="1">
          <a:blip r:embed="rId2">
            <a:alphaModFix/>
          </a:blip>
          <a:srcRect/>
          <a:stretch/>
        </p:blipFill>
        <p:spPr>
          <a:xfrm>
            <a:off x="-1" y="8467"/>
            <a:ext cx="12207089" cy="6849533"/>
          </a:xfrm>
          <a:prstGeom prst="rect">
            <a:avLst/>
          </a:prstGeom>
          <a:noFill/>
          <a:ln>
            <a:noFill/>
          </a:ln>
        </p:spPr>
      </p:pic>
      <p:pic>
        <p:nvPicPr>
          <p:cNvPr id="17" name="Google Shape;17;p5"/>
          <p:cNvPicPr preferRelativeResize="0"/>
          <p:nvPr/>
        </p:nvPicPr>
        <p:blipFill rotWithShape="1">
          <a:blip r:embed="rId3">
            <a:alphaModFix/>
          </a:blip>
          <a:srcRect l="22127" t="12913" r="17814" b="16237"/>
          <a:stretch/>
        </p:blipFill>
        <p:spPr>
          <a:xfrm>
            <a:off x="203201" y="584200"/>
            <a:ext cx="1930400" cy="1735795"/>
          </a:xfrm>
          <a:prstGeom prst="rect">
            <a:avLst/>
          </a:prstGeom>
          <a:noFill/>
          <a:ln>
            <a:noFill/>
          </a:ln>
        </p:spPr>
      </p:pic>
      <p:sp>
        <p:nvSpPr>
          <p:cNvPr id="18" name="Google Shape;18;p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lt1"/>
                </a:solidFill>
                <a:latin typeface="Times"/>
                <a:ea typeface="Times"/>
                <a:cs typeface="Times"/>
                <a:sym typeface="Times"/>
              </a:defRPr>
            </a:lvl1pPr>
            <a:lvl2pPr marL="0" lvl="1" indent="0" algn="r">
              <a:spcBef>
                <a:spcPts val="0"/>
              </a:spcBef>
              <a:buNone/>
              <a:defRPr sz="1600" b="0" i="0" u="none" strike="noStrike" cap="none">
                <a:solidFill>
                  <a:schemeClr val="lt1"/>
                </a:solidFill>
                <a:latin typeface="Times"/>
                <a:ea typeface="Times"/>
                <a:cs typeface="Times"/>
                <a:sym typeface="Times"/>
              </a:defRPr>
            </a:lvl2pPr>
            <a:lvl3pPr marL="0" lvl="2" indent="0" algn="r">
              <a:spcBef>
                <a:spcPts val="0"/>
              </a:spcBef>
              <a:buNone/>
              <a:defRPr sz="1600" b="0" i="0" u="none" strike="noStrike" cap="none">
                <a:solidFill>
                  <a:schemeClr val="lt1"/>
                </a:solidFill>
                <a:latin typeface="Times"/>
                <a:ea typeface="Times"/>
                <a:cs typeface="Times"/>
                <a:sym typeface="Times"/>
              </a:defRPr>
            </a:lvl3pPr>
            <a:lvl4pPr marL="0" lvl="3" indent="0" algn="r">
              <a:spcBef>
                <a:spcPts val="0"/>
              </a:spcBef>
              <a:buNone/>
              <a:defRPr sz="1600" b="0" i="0" u="none" strike="noStrike" cap="none">
                <a:solidFill>
                  <a:schemeClr val="lt1"/>
                </a:solidFill>
                <a:latin typeface="Times"/>
                <a:ea typeface="Times"/>
                <a:cs typeface="Times"/>
                <a:sym typeface="Times"/>
              </a:defRPr>
            </a:lvl4pPr>
            <a:lvl5pPr marL="0" lvl="4" indent="0" algn="r">
              <a:spcBef>
                <a:spcPts val="0"/>
              </a:spcBef>
              <a:buNone/>
              <a:defRPr sz="1600" b="0" i="0" u="none" strike="noStrike" cap="none">
                <a:solidFill>
                  <a:schemeClr val="lt1"/>
                </a:solidFill>
                <a:latin typeface="Times"/>
                <a:ea typeface="Times"/>
                <a:cs typeface="Times"/>
                <a:sym typeface="Times"/>
              </a:defRPr>
            </a:lvl5pPr>
            <a:lvl6pPr marL="0" lvl="5" indent="0" algn="r">
              <a:spcBef>
                <a:spcPts val="0"/>
              </a:spcBef>
              <a:buNone/>
              <a:defRPr sz="1600" b="0" i="0" u="none" strike="noStrike" cap="none">
                <a:solidFill>
                  <a:schemeClr val="lt1"/>
                </a:solidFill>
                <a:latin typeface="Times"/>
                <a:ea typeface="Times"/>
                <a:cs typeface="Times"/>
                <a:sym typeface="Times"/>
              </a:defRPr>
            </a:lvl6pPr>
            <a:lvl7pPr marL="0" lvl="6" indent="0" algn="r">
              <a:spcBef>
                <a:spcPts val="0"/>
              </a:spcBef>
              <a:buNone/>
              <a:defRPr sz="1600" b="0" i="0" u="none" strike="noStrike" cap="none">
                <a:solidFill>
                  <a:schemeClr val="lt1"/>
                </a:solidFill>
                <a:latin typeface="Times"/>
                <a:ea typeface="Times"/>
                <a:cs typeface="Times"/>
                <a:sym typeface="Times"/>
              </a:defRPr>
            </a:lvl7pPr>
            <a:lvl8pPr marL="0" lvl="7" indent="0" algn="r">
              <a:spcBef>
                <a:spcPts val="0"/>
              </a:spcBef>
              <a:buNone/>
              <a:defRPr sz="1600" b="0" i="0" u="none" strike="noStrike" cap="none">
                <a:solidFill>
                  <a:schemeClr val="lt1"/>
                </a:solidFill>
                <a:latin typeface="Times"/>
                <a:ea typeface="Times"/>
                <a:cs typeface="Times"/>
                <a:sym typeface="Times"/>
              </a:defRPr>
            </a:lvl8pPr>
            <a:lvl9pPr marL="0" lvl="8" indent="0" algn="r">
              <a:spcBef>
                <a:spcPts val="0"/>
              </a:spcBef>
              <a:buNone/>
              <a:defRPr sz="1600" b="0" i="0" u="none" strike="noStrike" cap="none">
                <a:solidFill>
                  <a:schemeClr val="lt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5"/>
          <p:cNvSpPr txBox="1">
            <a:spLocks noGrp="1"/>
          </p:cNvSpPr>
          <p:nvPr>
            <p:ph type="title"/>
          </p:nvPr>
        </p:nvSpPr>
        <p:spPr>
          <a:xfrm>
            <a:off x="405696" y="3415792"/>
            <a:ext cx="6370128" cy="1025987"/>
          </a:xfrm>
          <a:prstGeom prst="rect">
            <a:avLst/>
          </a:prstGeom>
          <a:solidFill>
            <a:srgbClr val="0C0C0C">
              <a:alpha val="47843"/>
            </a:srgbClr>
          </a:solidFill>
          <a:ln>
            <a:noFill/>
          </a:ln>
        </p:spPr>
        <p:txBody>
          <a:bodyPr spcFirstLastPara="1" wrap="square" lIns="182875" tIns="182875" rIns="182875" bIns="182875" anchor="t" anchorCtr="0">
            <a:spAutoFit/>
          </a:bodyPr>
          <a:lstStyle>
            <a:lvl1pPr lvl="0" algn="l">
              <a:spcBef>
                <a:spcPts val="0"/>
              </a:spcBef>
              <a:spcAft>
                <a:spcPts val="0"/>
              </a:spcAft>
              <a:buClr>
                <a:schemeClr val="lt1"/>
              </a:buClr>
              <a:buSzPts val="4267"/>
              <a:buFont typeface="Helvetica Neue"/>
              <a:buNone/>
              <a:defRPr sz="4267">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5"/>
          <p:cNvSpPr txBox="1">
            <a:spLocks noGrp="1"/>
          </p:cNvSpPr>
          <p:nvPr>
            <p:ph type="body" idx="1"/>
          </p:nvPr>
        </p:nvSpPr>
        <p:spPr>
          <a:xfrm>
            <a:off x="405697" y="4757787"/>
            <a:ext cx="5516033" cy="738664"/>
          </a:xfrm>
          <a:prstGeom prst="rect">
            <a:avLst/>
          </a:prstGeom>
          <a:solidFill>
            <a:srgbClr val="0C0C0C">
              <a:alpha val="47843"/>
            </a:srgbClr>
          </a:solidFill>
          <a:ln>
            <a:noFill/>
          </a:ln>
        </p:spPr>
        <p:txBody>
          <a:bodyPr spcFirstLastPara="1" wrap="square" lIns="182875" tIns="182875" rIns="182875" bIns="182875" anchor="t" anchorCtr="0">
            <a:spAutoFit/>
          </a:bodyPr>
          <a:lstStyle>
            <a:lvl1pPr marL="457200" marR="0" lvl="0" indent="-228600" algn="l">
              <a:lnSpc>
                <a:spcPct val="100000"/>
              </a:lnSpc>
              <a:spcBef>
                <a:spcPts val="480"/>
              </a:spcBef>
              <a:spcAft>
                <a:spcPts val="0"/>
              </a:spcAft>
              <a:buClr>
                <a:schemeClr val="lt1"/>
              </a:buClr>
              <a:buSzPts val="2400"/>
              <a:buFont typeface="Arial"/>
              <a:buNone/>
              <a:defRPr sz="2400">
                <a:solidFill>
                  <a:schemeClr val="lt1"/>
                </a:solidFill>
                <a:latin typeface="Times"/>
                <a:ea typeface="Times"/>
                <a:cs typeface="Times"/>
                <a:sym typeface="Times"/>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5"/>
          <p:cNvSpPr/>
          <p:nvPr/>
        </p:nvSpPr>
        <p:spPr>
          <a:xfrm>
            <a:off x="0" y="0"/>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98"/>
        <p:cNvGrpSpPr/>
        <p:nvPr/>
      </p:nvGrpSpPr>
      <p:grpSpPr>
        <a:xfrm>
          <a:off x="0" y="0"/>
          <a:ext cx="0" cy="0"/>
          <a:chOff x="0" y="0"/>
          <a:chExt cx="0" cy="0"/>
        </a:xfrm>
      </p:grpSpPr>
      <p:sp>
        <p:nvSpPr>
          <p:cNvPr id="99" name="Google Shape;99;p14"/>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14"/>
          <p:cNvSpPr/>
          <p:nvPr/>
        </p:nvSpPr>
        <p:spPr>
          <a:xfrm>
            <a:off x="0" y="1"/>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a:ea typeface="Times"/>
              <a:cs typeface="Times"/>
              <a:sym typeface="Times"/>
            </a:endParaRPr>
          </a:p>
        </p:txBody>
      </p:sp>
      <p:sp>
        <p:nvSpPr>
          <p:cNvPr id="103" name="Google Shape;103;p14"/>
          <p:cNvSpPr txBox="1">
            <a:spLocks noGrp="1"/>
          </p:cNvSpPr>
          <p:nvPr>
            <p:ph type="title"/>
          </p:nvPr>
        </p:nvSpPr>
        <p:spPr>
          <a:xfrm>
            <a:off x="0" y="759714"/>
            <a:ext cx="12192000" cy="53860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4"/>
          <p:cNvSpPr txBox="1">
            <a:spLocks noGrp="1"/>
          </p:cNvSpPr>
          <p:nvPr>
            <p:ph type="body" idx="1"/>
          </p:nvPr>
        </p:nvSpPr>
        <p:spPr>
          <a:xfrm>
            <a:off x="508000" y="1298577"/>
            <a:ext cx="11277600" cy="5381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accent2"/>
              </a:buClr>
              <a:buSzPts val="3200"/>
              <a:buChar char="•"/>
              <a:defRPr sz="3200"/>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14"/>
          <p:cNvSpPr txBox="1">
            <a:spLocks noGrp="1"/>
          </p:cNvSpPr>
          <p:nvPr>
            <p:ph type="body" idx="2"/>
          </p:nvPr>
        </p:nvSpPr>
        <p:spPr>
          <a:xfrm>
            <a:off x="1117600" y="2057400"/>
            <a:ext cx="9956800" cy="40386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accent2"/>
              </a:buClr>
              <a:buSzPts val="3200"/>
              <a:buChar char="•"/>
              <a:defRPr sz="3200"/>
            </a:lvl1pPr>
            <a:lvl2pPr marL="914400" lvl="1" indent="-397954" algn="l">
              <a:spcBef>
                <a:spcPts val="533"/>
              </a:spcBef>
              <a:spcAft>
                <a:spcPts val="0"/>
              </a:spcAft>
              <a:buClr>
                <a:schemeClr val="accent2"/>
              </a:buClr>
              <a:buSzPts val="2667"/>
              <a:buChar char="–"/>
              <a:defRPr sz="2667"/>
            </a:lvl2pPr>
            <a:lvl3pPr marL="1371600" lvl="2" indent="-381000" algn="l">
              <a:spcBef>
                <a:spcPts val="480"/>
              </a:spcBef>
              <a:spcAft>
                <a:spcPts val="0"/>
              </a:spcAft>
              <a:buClr>
                <a:schemeClr val="accent2"/>
              </a:buClr>
              <a:buSzPts val="2400"/>
              <a:buChar char="•"/>
              <a:defRPr sz="2400"/>
            </a:lvl3pPr>
            <a:lvl4pPr marL="1828800" lvl="3" indent="-364045" algn="l">
              <a:spcBef>
                <a:spcPts val="427"/>
              </a:spcBef>
              <a:spcAft>
                <a:spcPts val="0"/>
              </a:spcAft>
              <a:buClr>
                <a:schemeClr val="accent2"/>
              </a:buClr>
              <a:buSzPts val="2133"/>
              <a:buChar char="–"/>
              <a:defRPr sz="2133"/>
            </a:lvl4pPr>
            <a:lvl5pPr marL="2286000" lvl="4" indent="-364045" algn="l">
              <a:spcBef>
                <a:spcPts val="427"/>
              </a:spcBef>
              <a:spcAft>
                <a:spcPts val="0"/>
              </a:spcAft>
              <a:buClr>
                <a:schemeClr val="accent2"/>
              </a:buClr>
              <a:buSzPts val="2133"/>
              <a:buChar char="»"/>
              <a:defRPr sz="2133"/>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6" name="Google Shape;106;p14" descr="cu white lrg.psd"/>
          <p:cNvPicPr preferRelativeResize="0"/>
          <p:nvPr/>
        </p:nvPicPr>
        <p:blipFill rotWithShape="1">
          <a:blip r:embed="rId2">
            <a:alphaModFix/>
          </a:blip>
          <a:srcRect l="29542" r="-704"/>
          <a:stretch/>
        </p:blipFill>
        <p:spPr>
          <a:xfrm>
            <a:off x="5471519" y="-127000"/>
            <a:ext cx="1238699" cy="47235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losing Slide">
  <p:cSld name="1_Closing Slide">
    <p:spTree>
      <p:nvGrpSpPr>
        <p:cNvPr id="1" name="Shape 107"/>
        <p:cNvGrpSpPr/>
        <p:nvPr/>
      </p:nvGrpSpPr>
      <p:grpSpPr>
        <a:xfrm>
          <a:off x="0" y="0"/>
          <a:ext cx="0" cy="0"/>
          <a:chOff x="0" y="0"/>
          <a:chExt cx="0" cy="0"/>
        </a:xfrm>
      </p:grpSpPr>
      <p:pic>
        <p:nvPicPr>
          <p:cNvPr id="108" name="Google Shape;108;p15" descr="A person standing next to a tree&#10;&#10;Description automatically generated"/>
          <p:cNvPicPr preferRelativeResize="0"/>
          <p:nvPr/>
        </p:nvPicPr>
        <p:blipFill rotWithShape="1">
          <a:blip r:embed="rId2">
            <a:alphaModFix/>
          </a:blip>
          <a:srcRect t="9572" b="7806"/>
          <a:stretch/>
        </p:blipFill>
        <p:spPr>
          <a:xfrm>
            <a:off x="-5419" y="136523"/>
            <a:ext cx="12192000" cy="6721477"/>
          </a:xfrm>
          <a:prstGeom prst="rect">
            <a:avLst/>
          </a:prstGeom>
          <a:noFill/>
          <a:ln>
            <a:noFill/>
          </a:ln>
        </p:spPr>
      </p:pic>
      <p:sp>
        <p:nvSpPr>
          <p:cNvPr id="109" name="Google Shape;109;p1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5"/>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5"/>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lt1"/>
                </a:solidFill>
                <a:latin typeface="Times"/>
                <a:ea typeface="Times"/>
                <a:cs typeface="Times"/>
                <a:sym typeface="Times"/>
              </a:defRPr>
            </a:lvl1pPr>
            <a:lvl2pPr marL="0" lvl="1" indent="0" algn="r">
              <a:spcBef>
                <a:spcPts val="0"/>
              </a:spcBef>
              <a:buNone/>
              <a:defRPr sz="1600" b="0" i="0" u="none" strike="noStrike" cap="none">
                <a:solidFill>
                  <a:schemeClr val="lt1"/>
                </a:solidFill>
                <a:latin typeface="Times"/>
                <a:ea typeface="Times"/>
                <a:cs typeface="Times"/>
                <a:sym typeface="Times"/>
              </a:defRPr>
            </a:lvl2pPr>
            <a:lvl3pPr marL="0" lvl="2" indent="0" algn="r">
              <a:spcBef>
                <a:spcPts val="0"/>
              </a:spcBef>
              <a:buNone/>
              <a:defRPr sz="1600" b="0" i="0" u="none" strike="noStrike" cap="none">
                <a:solidFill>
                  <a:schemeClr val="lt1"/>
                </a:solidFill>
                <a:latin typeface="Times"/>
                <a:ea typeface="Times"/>
                <a:cs typeface="Times"/>
                <a:sym typeface="Times"/>
              </a:defRPr>
            </a:lvl3pPr>
            <a:lvl4pPr marL="0" lvl="3" indent="0" algn="r">
              <a:spcBef>
                <a:spcPts val="0"/>
              </a:spcBef>
              <a:buNone/>
              <a:defRPr sz="1600" b="0" i="0" u="none" strike="noStrike" cap="none">
                <a:solidFill>
                  <a:schemeClr val="lt1"/>
                </a:solidFill>
                <a:latin typeface="Times"/>
                <a:ea typeface="Times"/>
                <a:cs typeface="Times"/>
                <a:sym typeface="Times"/>
              </a:defRPr>
            </a:lvl4pPr>
            <a:lvl5pPr marL="0" lvl="4" indent="0" algn="r">
              <a:spcBef>
                <a:spcPts val="0"/>
              </a:spcBef>
              <a:buNone/>
              <a:defRPr sz="1600" b="0" i="0" u="none" strike="noStrike" cap="none">
                <a:solidFill>
                  <a:schemeClr val="lt1"/>
                </a:solidFill>
                <a:latin typeface="Times"/>
                <a:ea typeface="Times"/>
                <a:cs typeface="Times"/>
                <a:sym typeface="Times"/>
              </a:defRPr>
            </a:lvl5pPr>
            <a:lvl6pPr marL="0" lvl="5" indent="0" algn="r">
              <a:spcBef>
                <a:spcPts val="0"/>
              </a:spcBef>
              <a:buNone/>
              <a:defRPr sz="1600" b="0" i="0" u="none" strike="noStrike" cap="none">
                <a:solidFill>
                  <a:schemeClr val="lt1"/>
                </a:solidFill>
                <a:latin typeface="Times"/>
                <a:ea typeface="Times"/>
                <a:cs typeface="Times"/>
                <a:sym typeface="Times"/>
              </a:defRPr>
            </a:lvl6pPr>
            <a:lvl7pPr marL="0" lvl="6" indent="0" algn="r">
              <a:spcBef>
                <a:spcPts val="0"/>
              </a:spcBef>
              <a:buNone/>
              <a:defRPr sz="1600" b="0" i="0" u="none" strike="noStrike" cap="none">
                <a:solidFill>
                  <a:schemeClr val="lt1"/>
                </a:solidFill>
                <a:latin typeface="Times"/>
                <a:ea typeface="Times"/>
                <a:cs typeface="Times"/>
                <a:sym typeface="Times"/>
              </a:defRPr>
            </a:lvl7pPr>
            <a:lvl8pPr marL="0" lvl="7" indent="0" algn="r">
              <a:spcBef>
                <a:spcPts val="0"/>
              </a:spcBef>
              <a:buNone/>
              <a:defRPr sz="1600" b="0" i="0" u="none" strike="noStrike" cap="none">
                <a:solidFill>
                  <a:schemeClr val="lt1"/>
                </a:solidFill>
                <a:latin typeface="Times"/>
                <a:ea typeface="Times"/>
                <a:cs typeface="Times"/>
                <a:sym typeface="Times"/>
              </a:defRPr>
            </a:lvl8pPr>
            <a:lvl9pPr marL="0" lvl="8" indent="0" algn="r">
              <a:spcBef>
                <a:spcPts val="0"/>
              </a:spcBef>
              <a:buNone/>
              <a:defRPr sz="1600" b="0" i="0" u="none" strike="noStrike" cap="none">
                <a:solidFill>
                  <a:schemeClr val="lt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pic>
        <p:nvPicPr>
          <p:cNvPr id="112" name="Google Shape;112;p15" descr="cu white lrg.psd"/>
          <p:cNvPicPr preferRelativeResize="0"/>
          <p:nvPr/>
        </p:nvPicPr>
        <p:blipFill rotWithShape="1">
          <a:blip r:embed="rId3">
            <a:alphaModFix/>
          </a:blip>
          <a:srcRect r="72186"/>
          <a:stretch/>
        </p:blipFill>
        <p:spPr>
          <a:xfrm>
            <a:off x="405696" y="763113"/>
            <a:ext cx="1524704" cy="1487555"/>
          </a:xfrm>
          <a:prstGeom prst="rect">
            <a:avLst/>
          </a:prstGeom>
          <a:noFill/>
          <a:ln>
            <a:noFill/>
          </a:ln>
        </p:spPr>
      </p:pic>
      <p:sp>
        <p:nvSpPr>
          <p:cNvPr id="113" name="Google Shape;113;p15"/>
          <p:cNvSpPr txBox="1">
            <a:spLocks noGrp="1"/>
          </p:cNvSpPr>
          <p:nvPr>
            <p:ph type="body" idx="1"/>
          </p:nvPr>
        </p:nvSpPr>
        <p:spPr>
          <a:xfrm>
            <a:off x="461716" y="2929411"/>
            <a:ext cx="3331633" cy="905989"/>
          </a:xfrm>
          <a:prstGeom prst="rect">
            <a:avLst/>
          </a:prstGeom>
          <a:solidFill>
            <a:schemeClr val="dk1">
              <a:alpha val="28627"/>
            </a:schemeClr>
          </a:solidFill>
          <a:ln>
            <a:noFill/>
          </a:ln>
        </p:spPr>
        <p:txBody>
          <a:bodyPr spcFirstLastPara="1" wrap="square" lIns="182875" tIns="91425" rIns="182875" bIns="45700" anchor="t" anchorCtr="0">
            <a:normAutofit/>
          </a:bodyPr>
          <a:lstStyle>
            <a:lvl1pPr marL="457200" lvl="0" indent="-228600" algn="l">
              <a:spcBef>
                <a:spcPts val="853"/>
              </a:spcBef>
              <a:spcAft>
                <a:spcPts val="0"/>
              </a:spcAft>
              <a:buClr>
                <a:schemeClr val="lt1"/>
              </a:buClr>
              <a:buSzPts val="4267"/>
              <a:buNone/>
              <a:defRPr>
                <a:solidFill>
                  <a:schemeClr val="lt1"/>
                </a:solidFill>
                <a:latin typeface="Helvetica Neue"/>
                <a:ea typeface="Helvetica Neue"/>
                <a:cs typeface="Helvetica Neue"/>
                <a:sym typeface="Helvetica Neue"/>
              </a:defRPr>
            </a:lvl1pPr>
            <a:lvl2pPr marL="914400" lvl="1" indent="-465645" algn="l">
              <a:spcBef>
                <a:spcPts val="747"/>
              </a:spcBef>
              <a:spcAft>
                <a:spcPts val="0"/>
              </a:spcAft>
              <a:buClr>
                <a:schemeClr val="lt1"/>
              </a:buClr>
              <a:buSzPts val="3733"/>
              <a:buChar char="–"/>
              <a:defRPr>
                <a:solidFill>
                  <a:schemeClr val="lt1"/>
                </a:solidFill>
              </a:defRPr>
            </a:lvl2pPr>
            <a:lvl3pPr marL="1371600" lvl="2" indent="-431800" algn="l">
              <a:spcBef>
                <a:spcPts val="640"/>
              </a:spcBef>
              <a:spcAft>
                <a:spcPts val="0"/>
              </a:spcAft>
              <a:buClr>
                <a:schemeClr val="lt1"/>
              </a:buClr>
              <a:buSzPts val="3200"/>
              <a:buChar char="•"/>
              <a:defRPr>
                <a:solidFill>
                  <a:schemeClr val="lt1"/>
                </a:solidFill>
              </a:defRPr>
            </a:lvl3pPr>
            <a:lvl4pPr marL="1828800" lvl="3" indent="-397954" algn="l">
              <a:spcBef>
                <a:spcPts val="533"/>
              </a:spcBef>
              <a:spcAft>
                <a:spcPts val="0"/>
              </a:spcAft>
              <a:buClr>
                <a:schemeClr val="lt1"/>
              </a:buClr>
              <a:buSzPts val="2667"/>
              <a:buChar char="–"/>
              <a:defRPr>
                <a:solidFill>
                  <a:schemeClr val="lt1"/>
                </a:solidFill>
              </a:defRPr>
            </a:lvl4pPr>
            <a:lvl5pPr marL="2286000" lvl="4" indent="-397954" algn="l">
              <a:spcBef>
                <a:spcPts val="533"/>
              </a:spcBef>
              <a:spcAft>
                <a:spcPts val="0"/>
              </a:spcAft>
              <a:buClr>
                <a:schemeClr val="lt1"/>
              </a:buClr>
              <a:buSzPts val="2667"/>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15"/>
          <p:cNvSpPr/>
          <p:nvPr/>
        </p:nvSpPr>
        <p:spPr>
          <a:xfrm>
            <a:off x="0" y="0"/>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losing Slide">
  <p:cSld name="2_Closing Slide">
    <p:spTree>
      <p:nvGrpSpPr>
        <p:cNvPr id="1" name="Shape 115"/>
        <p:cNvGrpSpPr/>
        <p:nvPr/>
      </p:nvGrpSpPr>
      <p:grpSpPr>
        <a:xfrm>
          <a:off x="0" y="0"/>
          <a:ext cx="0" cy="0"/>
          <a:chOff x="0" y="0"/>
          <a:chExt cx="0" cy="0"/>
        </a:xfrm>
      </p:grpSpPr>
      <p:pic>
        <p:nvPicPr>
          <p:cNvPr id="116" name="Google Shape;116;p16" descr="A picture containing outdoor, building, sitting, flower&#10;&#10;Description automatically generated"/>
          <p:cNvPicPr preferRelativeResize="0"/>
          <p:nvPr/>
        </p:nvPicPr>
        <p:blipFill rotWithShape="1">
          <a:blip r:embed="rId2">
            <a:alphaModFix/>
          </a:blip>
          <a:srcRect t="10064" b="7239"/>
          <a:stretch/>
        </p:blipFill>
        <p:spPr>
          <a:xfrm>
            <a:off x="0" y="136523"/>
            <a:ext cx="12192000" cy="6721477"/>
          </a:xfrm>
          <a:prstGeom prst="rect">
            <a:avLst/>
          </a:prstGeom>
          <a:noFill/>
          <a:ln>
            <a:noFill/>
          </a:ln>
        </p:spPr>
      </p:pic>
      <p:sp>
        <p:nvSpPr>
          <p:cNvPr id="117" name="Google Shape;117;p1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6"/>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lt1"/>
                </a:solidFill>
                <a:latin typeface="Times"/>
                <a:ea typeface="Times"/>
                <a:cs typeface="Times"/>
                <a:sym typeface="Times"/>
              </a:defRPr>
            </a:lvl1pPr>
            <a:lvl2pPr marL="0" lvl="1" indent="0" algn="r">
              <a:spcBef>
                <a:spcPts val="0"/>
              </a:spcBef>
              <a:buNone/>
              <a:defRPr sz="1600" b="0" i="0" u="none" strike="noStrike" cap="none">
                <a:solidFill>
                  <a:schemeClr val="lt1"/>
                </a:solidFill>
                <a:latin typeface="Times"/>
                <a:ea typeface="Times"/>
                <a:cs typeface="Times"/>
                <a:sym typeface="Times"/>
              </a:defRPr>
            </a:lvl2pPr>
            <a:lvl3pPr marL="0" lvl="2" indent="0" algn="r">
              <a:spcBef>
                <a:spcPts val="0"/>
              </a:spcBef>
              <a:buNone/>
              <a:defRPr sz="1600" b="0" i="0" u="none" strike="noStrike" cap="none">
                <a:solidFill>
                  <a:schemeClr val="lt1"/>
                </a:solidFill>
                <a:latin typeface="Times"/>
                <a:ea typeface="Times"/>
                <a:cs typeface="Times"/>
                <a:sym typeface="Times"/>
              </a:defRPr>
            </a:lvl3pPr>
            <a:lvl4pPr marL="0" lvl="3" indent="0" algn="r">
              <a:spcBef>
                <a:spcPts val="0"/>
              </a:spcBef>
              <a:buNone/>
              <a:defRPr sz="1600" b="0" i="0" u="none" strike="noStrike" cap="none">
                <a:solidFill>
                  <a:schemeClr val="lt1"/>
                </a:solidFill>
                <a:latin typeface="Times"/>
                <a:ea typeface="Times"/>
                <a:cs typeface="Times"/>
                <a:sym typeface="Times"/>
              </a:defRPr>
            </a:lvl4pPr>
            <a:lvl5pPr marL="0" lvl="4" indent="0" algn="r">
              <a:spcBef>
                <a:spcPts val="0"/>
              </a:spcBef>
              <a:buNone/>
              <a:defRPr sz="1600" b="0" i="0" u="none" strike="noStrike" cap="none">
                <a:solidFill>
                  <a:schemeClr val="lt1"/>
                </a:solidFill>
                <a:latin typeface="Times"/>
                <a:ea typeface="Times"/>
                <a:cs typeface="Times"/>
                <a:sym typeface="Times"/>
              </a:defRPr>
            </a:lvl5pPr>
            <a:lvl6pPr marL="0" lvl="5" indent="0" algn="r">
              <a:spcBef>
                <a:spcPts val="0"/>
              </a:spcBef>
              <a:buNone/>
              <a:defRPr sz="1600" b="0" i="0" u="none" strike="noStrike" cap="none">
                <a:solidFill>
                  <a:schemeClr val="lt1"/>
                </a:solidFill>
                <a:latin typeface="Times"/>
                <a:ea typeface="Times"/>
                <a:cs typeface="Times"/>
                <a:sym typeface="Times"/>
              </a:defRPr>
            </a:lvl6pPr>
            <a:lvl7pPr marL="0" lvl="6" indent="0" algn="r">
              <a:spcBef>
                <a:spcPts val="0"/>
              </a:spcBef>
              <a:buNone/>
              <a:defRPr sz="1600" b="0" i="0" u="none" strike="noStrike" cap="none">
                <a:solidFill>
                  <a:schemeClr val="lt1"/>
                </a:solidFill>
                <a:latin typeface="Times"/>
                <a:ea typeface="Times"/>
                <a:cs typeface="Times"/>
                <a:sym typeface="Times"/>
              </a:defRPr>
            </a:lvl7pPr>
            <a:lvl8pPr marL="0" lvl="7" indent="0" algn="r">
              <a:spcBef>
                <a:spcPts val="0"/>
              </a:spcBef>
              <a:buNone/>
              <a:defRPr sz="1600" b="0" i="0" u="none" strike="noStrike" cap="none">
                <a:solidFill>
                  <a:schemeClr val="lt1"/>
                </a:solidFill>
                <a:latin typeface="Times"/>
                <a:ea typeface="Times"/>
                <a:cs typeface="Times"/>
                <a:sym typeface="Times"/>
              </a:defRPr>
            </a:lvl8pPr>
            <a:lvl9pPr marL="0" lvl="8" indent="0" algn="r">
              <a:spcBef>
                <a:spcPts val="0"/>
              </a:spcBef>
              <a:buNone/>
              <a:defRPr sz="1600" b="0" i="0" u="none" strike="noStrike" cap="none">
                <a:solidFill>
                  <a:schemeClr val="lt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pic>
        <p:nvPicPr>
          <p:cNvPr id="120" name="Google Shape;120;p16" descr="cu white lrg.psd"/>
          <p:cNvPicPr preferRelativeResize="0"/>
          <p:nvPr/>
        </p:nvPicPr>
        <p:blipFill rotWithShape="1">
          <a:blip r:embed="rId3">
            <a:alphaModFix/>
          </a:blip>
          <a:srcRect r="72186"/>
          <a:stretch/>
        </p:blipFill>
        <p:spPr>
          <a:xfrm>
            <a:off x="405696" y="763113"/>
            <a:ext cx="1524704" cy="1487555"/>
          </a:xfrm>
          <a:prstGeom prst="rect">
            <a:avLst/>
          </a:prstGeom>
          <a:noFill/>
          <a:ln>
            <a:noFill/>
          </a:ln>
        </p:spPr>
      </p:pic>
      <p:sp>
        <p:nvSpPr>
          <p:cNvPr id="121" name="Google Shape;121;p16"/>
          <p:cNvSpPr txBox="1">
            <a:spLocks noGrp="1"/>
          </p:cNvSpPr>
          <p:nvPr>
            <p:ph type="body" idx="1"/>
          </p:nvPr>
        </p:nvSpPr>
        <p:spPr>
          <a:xfrm>
            <a:off x="461716" y="2929411"/>
            <a:ext cx="3331633" cy="905989"/>
          </a:xfrm>
          <a:prstGeom prst="rect">
            <a:avLst/>
          </a:prstGeom>
          <a:solidFill>
            <a:schemeClr val="dk1">
              <a:alpha val="28627"/>
            </a:schemeClr>
          </a:solidFill>
          <a:ln>
            <a:noFill/>
          </a:ln>
        </p:spPr>
        <p:txBody>
          <a:bodyPr spcFirstLastPara="1" wrap="square" lIns="182875" tIns="91425" rIns="182875" bIns="45700" anchor="t" anchorCtr="0">
            <a:normAutofit/>
          </a:bodyPr>
          <a:lstStyle>
            <a:lvl1pPr marL="457200" lvl="0" indent="-228600" algn="l">
              <a:spcBef>
                <a:spcPts val="853"/>
              </a:spcBef>
              <a:spcAft>
                <a:spcPts val="0"/>
              </a:spcAft>
              <a:buClr>
                <a:schemeClr val="lt1"/>
              </a:buClr>
              <a:buSzPts val="4267"/>
              <a:buNone/>
              <a:defRPr>
                <a:solidFill>
                  <a:schemeClr val="lt1"/>
                </a:solidFill>
                <a:latin typeface="Helvetica Neue"/>
                <a:ea typeface="Helvetica Neue"/>
                <a:cs typeface="Helvetica Neue"/>
                <a:sym typeface="Helvetica Neue"/>
              </a:defRPr>
            </a:lvl1pPr>
            <a:lvl2pPr marL="914400" lvl="1" indent="-465645" algn="l">
              <a:spcBef>
                <a:spcPts val="747"/>
              </a:spcBef>
              <a:spcAft>
                <a:spcPts val="0"/>
              </a:spcAft>
              <a:buClr>
                <a:schemeClr val="lt1"/>
              </a:buClr>
              <a:buSzPts val="3733"/>
              <a:buChar char="–"/>
              <a:defRPr>
                <a:solidFill>
                  <a:schemeClr val="lt1"/>
                </a:solidFill>
              </a:defRPr>
            </a:lvl2pPr>
            <a:lvl3pPr marL="1371600" lvl="2" indent="-431800" algn="l">
              <a:spcBef>
                <a:spcPts val="640"/>
              </a:spcBef>
              <a:spcAft>
                <a:spcPts val="0"/>
              </a:spcAft>
              <a:buClr>
                <a:schemeClr val="lt1"/>
              </a:buClr>
              <a:buSzPts val="3200"/>
              <a:buChar char="•"/>
              <a:defRPr>
                <a:solidFill>
                  <a:schemeClr val="lt1"/>
                </a:solidFill>
              </a:defRPr>
            </a:lvl3pPr>
            <a:lvl4pPr marL="1828800" lvl="3" indent="-397954" algn="l">
              <a:spcBef>
                <a:spcPts val="533"/>
              </a:spcBef>
              <a:spcAft>
                <a:spcPts val="0"/>
              </a:spcAft>
              <a:buClr>
                <a:schemeClr val="lt1"/>
              </a:buClr>
              <a:buSzPts val="2667"/>
              <a:buChar char="–"/>
              <a:defRPr>
                <a:solidFill>
                  <a:schemeClr val="lt1"/>
                </a:solidFill>
              </a:defRPr>
            </a:lvl4pPr>
            <a:lvl5pPr marL="2286000" lvl="4" indent="-397954" algn="l">
              <a:spcBef>
                <a:spcPts val="533"/>
              </a:spcBef>
              <a:spcAft>
                <a:spcPts val="0"/>
              </a:spcAft>
              <a:buClr>
                <a:schemeClr val="lt1"/>
              </a:buClr>
              <a:buSzPts val="2667"/>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16"/>
          <p:cNvSpPr/>
          <p:nvPr/>
        </p:nvSpPr>
        <p:spPr>
          <a:xfrm>
            <a:off x="0" y="0"/>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Closing Slide">
  <p:cSld name="4_Closing Slide">
    <p:spTree>
      <p:nvGrpSpPr>
        <p:cNvPr id="1" name="Shape 123"/>
        <p:cNvGrpSpPr/>
        <p:nvPr/>
      </p:nvGrpSpPr>
      <p:grpSpPr>
        <a:xfrm>
          <a:off x="0" y="0"/>
          <a:ext cx="0" cy="0"/>
          <a:chOff x="0" y="0"/>
          <a:chExt cx="0" cy="0"/>
        </a:xfrm>
      </p:grpSpPr>
      <p:pic>
        <p:nvPicPr>
          <p:cNvPr id="124" name="Google Shape;124;p17" descr="A person sitting on top of a grass covered field&#10;&#10;Description automatically generated"/>
          <p:cNvPicPr preferRelativeResize="0"/>
          <p:nvPr/>
        </p:nvPicPr>
        <p:blipFill rotWithShape="1">
          <a:blip r:embed="rId2">
            <a:alphaModFix/>
          </a:blip>
          <a:srcRect t="5905" b="9035"/>
          <a:stretch/>
        </p:blipFill>
        <p:spPr>
          <a:xfrm>
            <a:off x="0" y="136524"/>
            <a:ext cx="12192000" cy="6721477"/>
          </a:xfrm>
          <a:prstGeom prst="rect">
            <a:avLst/>
          </a:prstGeom>
          <a:noFill/>
          <a:ln>
            <a:noFill/>
          </a:ln>
        </p:spPr>
      </p:pic>
      <p:sp>
        <p:nvSpPr>
          <p:cNvPr id="125" name="Google Shape;125;p17"/>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7"/>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lt1"/>
                </a:solidFill>
                <a:latin typeface="Times"/>
                <a:ea typeface="Times"/>
                <a:cs typeface="Times"/>
                <a:sym typeface="Times"/>
              </a:defRPr>
            </a:lvl1pPr>
            <a:lvl2pPr marL="0" lvl="1" indent="0" algn="r">
              <a:spcBef>
                <a:spcPts val="0"/>
              </a:spcBef>
              <a:buNone/>
              <a:defRPr sz="1600" b="0" i="0" u="none" strike="noStrike" cap="none">
                <a:solidFill>
                  <a:schemeClr val="lt1"/>
                </a:solidFill>
                <a:latin typeface="Times"/>
                <a:ea typeface="Times"/>
                <a:cs typeface="Times"/>
                <a:sym typeface="Times"/>
              </a:defRPr>
            </a:lvl2pPr>
            <a:lvl3pPr marL="0" lvl="2" indent="0" algn="r">
              <a:spcBef>
                <a:spcPts val="0"/>
              </a:spcBef>
              <a:buNone/>
              <a:defRPr sz="1600" b="0" i="0" u="none" strike="noStrike" cap="none">
                <a:solidFill>
                  <a:schemeClr val="lt1"/>
                </a:solidFill>
                <a:latin typeface="Times"/>
                <a:ea typeface="Times"/>
                <a:cs typeface="Times"/>
                <a:sym typeface="Times"/>
              </a:defRPr>
            </a:lvl3pPr>
            <a:lvl4pPr marL="0" lvl="3" indent="0" algn="r">
              <a:spcBef>
                <a:spcPts val="0"/>
              </a:spcBef>
              <a:buNone/>
              <a:defRPr sz="1600" b="0" i="0" u="none" strike="noStrike" cap="none">
                <a:solidFill>
                  <a:schemeClr val="lt1"/>
                </a:solidFill>
                <a:latin typeface="Times"/>
                <a:ea typeface="Times"/>
                <a:cs typeface="Times"/>
                <a:sym typeface="Times"/>
              </a:defRPr>
            </a:lvl4pPr>
            <a:lvl5pPr marL="0" lvl="4" indent="0" algn="r">
              <a:spcBef>
                <a:spcPts val="0"/>
              </a:spcBef>
              <a:buNone/>
              <a:defRPr sz="1600" b="0" i="0" u="none" strike="noStrike" cap="none">
                <a:solidFill>
                  <a:schemeClr val="lt1"/>
                </a:solidFill>
                <a:latin typeface="Times"/>
                <a:ea typeface="Times"/>
                <a:cs typeface="Times"/>
                <a:sym typeface="Times"/>
              </a:defRPr>
            </a:lvl5pPr>
            <a:lvl6pPr marL="0" lvl="5" indent="0" algn="r">
              <a:spcBef>
                <a:spcPts val="0"/>
              </a:spcBef>
              <a:buNone/>
              <a:defRPr sz="1600" b="0" i="0" u="none" strike="noStrike" cap="none">
                <a:solidFill>
                  <a:schemeClr val="lt1"/>
                </a:solidFill>
                <a:latin typeface="Times"/>
                <a:ea typeface="Times"/>
                <a:cs typeface="Times"/>
                <a:sym typeface="Times"/>
              </a:defRPr>
            </a:lvl6pPr>
            <a:lvl7pPr marL="0" lvl="6" indent="0" algn="r">
              <a:spcBef>
                <a:spcPts val="0"/>
              </a:spcBef>
              <a:buNone/>
              <a:defRPr sz="1600" b="0" i="0" u="none" strike="noStrike" cap="none">
                <a:solidFill>
                  <a:schemeClr val="lt1"/>
                </a:solidFill>
                <a:latin typeface="Times"/>
                <a:ea typeface="Times"/>
                <a:cs typeface="Times"/>
                <a:sym typeface="Times"/>
              </a:defRPr>
            </a:lvl7pPr>
            <a:lvl8pPr marL="0" lvl="7" indent="0" algn="r">
              <a:spcBef>
                <a:spcPts val="0"/>
              </a:spcBef>
              <a:buNone/>
              <a:defRPr sz="1600" b="0" i="0" u="none" strike="noStrike" cap="none">
                <a:solidFill>
                  <a:schemeClr val="lt1"/>
                </a:solidFill>
                <a:latin typeface="Times"/>
                <a:ea typeface="Times"/>
                <a:cs typeface="Times"/>
                <a:sym typeface="Times"/>
              </a:defRPr>
            </a:lvl8pPr>
            <a:lvl9pPr marL="0" lvl="8" indent="0" algn="r">
              <a:spcBef>
                <a:spcPts val="0"/>
              </a:spcBef>
              <a:buNone/>
              <a:defRPr sz="1600" b="0" i="0" u="none" strike="noStrike" cap="none">
                <a:solidFill>
                  <a:schemeClr val="lt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17"/>
          <p:cNvSpPr txBox="1">
            <a:spLocks noGrp="1"/>
          </p:cNvSpPr>
          <p:nvPr>
            <p:ph type="body" idx="1"/>
          </p:nvPr>
        </p:nvSpPr>
        <p:spPr>
          <a:xfrm>
            <a:off x="461716" y="2929411"/>
            <a:ext cx="3331633" cy="905989"/>
          </a:xfrm>
          <a:prstGeom prst="rect">
            <a:avLst/>
          </a:prstGeom>
          <a:solidFill>
            <a:schemeClr val="dk1">
              <a:alpha val="28627"/>
            </a:schemeClr>
          </a:solidFill>
          <a:ln>
            <a:noFill/>
          </a:ln>
        </p:spPr>
        <p:txBody>
          <a:bodyPr spcFirstLastPara="1" wrap="square" lIns="182875" tIns="91425" rIns="182875" bIns="45700" anchor="t" anchorCtr="0">
            <a:normAutofit/>
          </a:bodyPr>
          <a:lstStyle>
            <a:lvl1pPr marL="457200" lvl="0" indent="-228600" algn="l">
              <a:spcBef>
                <a:spcPts val="853"/>
              </a:spcBef>
              <a:spcAft>
                <a:spcPts val="0"/>
              </a:spcAft>
              <a:buClr>
                <a:schemeClr val="lt1"/>
              </a:buClr>
              <a:buSzPts val="4267"/>
              <a:buNone/>
              <a:defRPr>
                <a:solidFill>
                  <a:schemeClr val="lt1"/>
                </a:solidFill>
                <a:latin typeface="Helvetica Neue"/>
                <a:ea typeface="Helvetica Neue"/>
                <a:cs typeface="Helvetica Neue"/>
                <a:sym typeface="Helvetica Neue"/>
              </a:defRPr>
            </a:lvl1pPr>
            <a:lvl2pPr marL="914400" lvl="1" indent="-465645" algn="l">
              <a:spcBef>
                <a:spcPts val="747"/>
              </a:spcBef>
              <a:spcAft>
                <a:spcPts val="0"/>
              </a:spcAft>
              <a:buClr>
                <a:schemeClr val="lt1"/>
              </a:buClr>
              <a:buSzPts val="3733"/>
              <a:buChar char="–"/>
              <a:defRPr>
                <a:solidFill>
                  <a:schemeClr val="lt1"/>
                </a:solidFill>
              </a:defRPr>
            </a:lvl2pPr>
            <a:lvl3pPr marL="1371600" lvl="2" indent="-431800" algn="l">
              <a:spcBef>
                <a:spcPts val="640"/>
              </a:spcBef>
              <a:spcAft>
                <a:spcPts val="0"/>
              </a:spcAft>
              <a:buClr>
                <a:schemeClr val="lt1"/>
              </a:buClr>
              <a:buSzPts val="3200"/>
              <a:buChar char="•"/>
              <a:defRPr>
                <a:solidFill>
                  <a:schemeClr val="lt1"/>
                </a:solidFill>
              </a:defRPr>
            </a:lvl3pPr>
            <a:lvl4pPr marL="1828800" lvl="3" indent="-397954" algn="l">
              <a:spcBef>
                <a:spcPts val="533"/>
              </a:spcBef>
              <a:spcAft>
                <a:spcPts val="0"/>
              </a:spcAft>
              <a:buClr>
                <a:schemeClr val="lt1"/>
              </a:buClr>
              <a:buSzPts val="2667"/>
              <a:buChar char="–"/>
              <a:defRPr>
                <a:solidFill>
                  <a:schemeClr val="lt1"/>
                </a:solidFill>
              </a:defRPr>
            </a:lvl4pPr>
            <a:lvl5pPr marL="2286000" lvl="4" indent="-397954" algn="l">
              <a:spcBef>
                <a:spcPts val="533"/>
              </a:spcBef>
              <a:spcAft>
                <a:spcPts val="0"/>
              </a:spcAft>
              <a:buClr>
                <a:schemeClr val="lt1"/>
              </a:buClr>
              <a:buSzPts val="2667"/>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9" name="Google Shape;129;p17" descr="cu white lrg.psd"/>
          <p:cNvPicPr preferRelativeResize="0"/>
          <p:nvPr/>
        </p:nvPicPr>
        <p:blipFill rotWithShape="1">
          <a:blip r:embed="rId3">
            <a:alphaModFix/>
          </a:blip>
          <a:srcRect r="72186"/>
          <a:stretch/>
        </p:blipFill>
        <p:spPr>
          <a:xfrm>
            <a:off x="405696" y="763113"/>
            <a:ext cx="1524704" cy="1487555"/>
          </a:xfrm>
          <a:prstGeom prst="rect">
            <a:avLst/>
          </a:prstGeom>
          <a:noFill/>
          <a:ln>
            <a:noFill/>
          </a:ln>
        </p:spPr>
      </p:pic>
      <p:sp>
        <p:nvSpPr>
          <p:cNvPr id="130" name="Google Shape;130;p17"/>
          <p:cNvSpPr/>
          <p:nvPr/>
        </p:nvSpPr>
        <p:spPr>
          <a:xfrm>
            <a:off x="0" y="0"/>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131"/>
        <p:cNvGrpSpPr/>
        <p:nvPr/>
      </p:nvGrpSpPr>
      <p:grpSpPr>
        <a:xfrm>
          <a:off x="0" y="0"/>
          <a:ext cx="0" cy="0"/>
          <a:chOff x="0" y="0"/>
          <a:chExt cx="0" cy="0"/>
        </a:xfrm>
      </p:grpSpPr>
      <p:sp>
        <p:nvSpPr>
          <p:cNvPr id="132" name="Google Shape;132;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accent3"/>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8"/>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chemeClr val="accent2"/>
              </a:buClr>
              <a:buSzPts val="2400"/>
              <a:buNone/>
              <a:defRPr sz="2400"/>
            </a:lvl1pPr>
            <a:lvl2pPr lvl="1" algn="ctr">
              <a:spcBef>
                <a:spcPts val="400"/>
              </a:spcBef>
              <a:spcAft>
                <a:spcPts val="0"/>
              </a:spcAft>
              <a:buClr>
                <a:schemeClr val="accent2"/>
              </a:buClr>
              <a:buSzPts val="2000"/>
              <a:buNone/>
              <a:defRPr sz="2000"/>
            </a:lvl2pPr>
            <a:lvl3pPr lvl="2" algn="ctr">
              <a:spcBef>
                <a:spcPts val="360"/>
              </a:spcBef>
              <a:spcAft>
                <a:spcPts val="0"/>
              </a:spcAft>
              <a:buClr>
                <a:schemeClr val="accent2"/>
              </a:buClr>
              <a:buSzPts val="1800"/>
              <a:buNone/>
              <a:defRPr sz="1800"/>
            </a:lvl3pPr>
            <a:lvl4pPr lvl="3" algn="ctr">
              <a:spcBef>
                <a:spcPts val="320"/>
              </a:spcBef>
              <a:spcAft>
                <a:spcPts val="0"/>
              </a:spcAft>
              <a:buClr>
                <a:schemeClr val="accent2"/>
              </a:buClr>
              <a:buSzPts val="1600"/>
              <a:buNone/>
              <a:defRPr sz="1600"/>
            </a:lvl4pPr>
            <a:lvl5pPr lvl="4" algn="ctr">
              <a:spcBef>
                <a:spcPts val="320"/>
              </a:spcBef>
              <a:spcAft>
                <a:spcPts val="0"/>
              </a:spcAft>
              <a:buClr>
                <a:schemeClr val="accent2"/>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sp>
        <p:nvSpPr>
          <p:cNvPr id="134" name="Google Shape;134;p18"/>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6"/>
          <p:cNvSpPr txBox="1">
            <a:spLocks noGrp="1"/>
          </p:cNvSpPr>
          <p:nvPr>
            <p:ph type="body" idx="1"/>
          </p:nvPr>
        </p:nvSpPr>
        <p:spPr>
          <a:xfrm>
            <a:off x="0" y="2438401"/>
            <a:ext cx="12192000" cy="2406651"/>
          </a:xfrm>
          <a:prstGeom prst="rect">
            <a:avLst/>
          </a:prstGeom>
          <a:noFill/>
          <a:ln>
            <a:noFill/>
          </a:ln>
        </p:spPr>
        <p:txBody>
          <a:bodyPr spcFirstLastPara="1" wrap="square" lIns="91425" tIns="45700" rIns="91425" bIns="45700" anchor="t" anchorCtr="0">
            <a:normAutofit/>
          </a:bodyPr>
          <a:lstStyle>
            <a:lvl1pPr marL="457200" lvl="0" indent="-228600" algn="ctr">
              <a:spcBef>
                <a:spcPts val="640"/>
              </a:spcBef>
              <a:spcAft>
                <a:spcPts val="0"/>
              </a:spcAft>
              <a:buClr>
                <a:schemeClr val="accent2"/>
              </a:buClr>
              <a:buSzPts val="3200"/>
              <a:buNone/>
              <a:defRPr sz="3200">
                <a:solidFill>
                  <a:schemeClr val="accent2"/>
                </a:solidFill>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6"/>
          <p:cNvSpPr txBox="1">
            <a:spLocks noGrp="1"/>
          </p:cNvSpPr>
          <p:nvPr>
            <p:ph type="title"/>
          </p:nvPr>
        </p:nvSpPr>
        <p:spPr>
          <a:xfrm>
            <a:off x="0" y="1828800"/>
            <a:ext cx="12192000" cy="609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accent3"/>
              </a:buClr>
              <a:buSzPts val="3733"/>
              <a:buFont typeface="Helvetica Neue"/>
              <a:buNone/>
              <a:defRPr sz="3733" b="0">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0" name="Google Shape;30;p6" descr="cu screen b31b1b.psd"/>
          <p:cNvPicPr preferRelativeResize="0"/>
          <p:nvPr/>
        </p:nvPicPr>
        <p:blipFill rotWithShape="1">
          <a:blip r:embed="rId2">
            <a:alphaModFix/>
          </a:blip>
          <a:srcRect r="70374"/>
          <a:stretch/>
        </p:blipFill>
        <p:spPr>
          <a:xfrm>
            <a:off x="242712" y="536225"/>
            <a:ext cx="1484489" cy="1359737"/>
          </a:xfrm>
          <a:prstGeom prst="rect">
            <a:avLst/>
          </a:prstGeom>
          <a:noFill/>
          <a:ln>
            <a:noFill/>
          </a:ln>
        </p:spPr>
      </p:pic>
      <p:sp>
        <p:nvSpPr>
          <p:cNvPr id="31" name="Google Shape;31;p6"/>
          <p:cNvSpPr/>
          <p:nvPr/>
        </p:nvSpPr>
        <p:spPr>
          <a:xfrm>
            <a:off x="0" y="0"/>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Section Header 2">
  <p:cSld name="2_Section Header 2">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a:stretch/>
        </p:blipFill>
        <p:spPr>
          <a:xfrm>
            <a:off x="0" y="3438878"/>
            <a:ext cx="12192000" cy="3409244"/>
          </a:xfrm>
          <a:prstGeom prst="rect">
            <a:avLst/>
          </a:prstGeom>
          <a:noFill/>
          <a:ln>
            <a:noFill/>
          </a:ln>
        </p:spPr>
      </p:pic>
      <p:sp>
        <p:nvSpPr>
          <p:cNvPr id="34" name="Google Shape;34;p7"/>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lt1"/>
                </a:solidFill>
                <a:latin typeface="Times"/>
                <a:ea typeface="Times"/>
                <a:cs typeface="Times"/>
                <a:sym typeface="Times"/>
              </a:defRPr>
            </a:lvl1pPr>
            <a:lvl2pPr marL="0" lvl="1" indent="0" algn="r">
              <a:spcBef>
                <a:spcPts val="0"/>
              </a:spcBef>
              <a:buNone/>
              <a:defRPr sz="1600" b="0" i="0" u="none" strike="noStrike" cap="none">
                <a:solidFill>
                  <a:schemeClr val="lt1"/>
                </a:solidFill>
                <a:latin typeface="Times"/>
                <a:ea typeface="Times"/>
                <a:cs typeface="Times"/>
                <a:sym typeface="Times"/>
              </a:defRPr>
            </a:lvl2pPr>
            <a:lvl3pPr marL="0" lvl="2" indent="0" algn="r">
              <a:spcBef>
                <a:spcPts val="0"/>
              </a:spcBef>
              <a:buNone/>
              <a:defRPr sz="1600" b="0" i="0" u="none" strike="noStrike" cap="none">
                <a:solidFill>
                  <a:schemeClr val="lt1"/>
                </a:solidFill>
                <a:latin typeface="Times"/>
                <a:ea typeface="Times"/>
                <a:cs typeface="Times"/>
                <a:sym typeface="Times"/>
              </a:defRPr>
            </a:lvl3pPr>
            <a:lvl4pPr marL="0" lvl="3" indent="0" algn="r">
              <a:spcBef>
                <a:spcPts val="0"/>
              </a:spcBef>
              <a:buNone/>
              <a:defRPr sz="1600" b="0" i="0" u="none" strike="noStrike" cap="none">
                <a:solidFill>
                  <a:schemeClr val="lt1"/>
                </a:solidFill>
                <a:latin typeface="Times"/>
                <a:ea typeface="Times"/>
                <a:cs typeface="Times"/>
                <a:sym typeface="Times"/>
              </a:defRPr>
            </a:lvl4pPr>
            <a:lvl5pPr marL="0" lvl="4" indent="0" algn="r">
              <a:spcBef>
                <a:spcPts val="0"/>
              </a:spcBef>
              <a:buNone/>
              <a:defRPr sz="1600" b="0" i="0" u="none" strike="noStrike" cap="none">
                <a:solidFill>
                  <a:schemeClr val="lt1"/>
                </a:solidFill>
                <a:latin typeface="Times"/>
                <a:ea typeface="Times"/>
                <a:cs typeface="Times"/>
                <a:sym typeface="Times"/>
              </a:defRPr>
            </a:lvl5pPr>
            <a:lvl6pPr marL="0" lvl="5" indent="0" algn="r">
              <a:spcBef>
                <a:spcPts val="0"/>
              </a:spcBef>
              <a:buNone/>
              <a:defRPr sz="1600" b="0" i="0" u="none" strike="noStrike" cap="none">
                <a:solidFill>
                  <a:schemeClr val="lt1"/>
                </a:solidFill>
                <a:latin typeface="Times"/>
                <a:ea typeface="Times"/>
                <a:cs typeface="Times"/>
                <a:sym typeface="Times"/>
              </a:defRPr>
            </a:lvl6pPr>
            <a:lvl7pPr marL="0" lvl="6" indent="0" algn="r">
              <a:spcBef>
                <a:spcPts val="0"/>
              </a:spcBef>
              <a:buNone/>
              <a:defRPr sz="1600" b="0" i="0" u="none" strike="noStrike" cap="none">
                <a:solidFill>
                  <a:schemeClr val="lt1"/>
                </a:solidFill>
                <a:latin typeface="Times"/>
                <a:ea typeface="Times"/>
                <a:cs typeface="Times"/>
                <a:sym typeface="Times"/>
              </a:defRPr>
            </a:lvl7pPr>
            <a:lvl8pPr marL="0" lvl="7" indent="0" algn="r">
              <a:spcBef>
                <a:spcPts val="0"/>
              </a:spcBef>
              <a:buNone/>
              <a:defRPr sz="1600" b="0" i="0" u="none" strike="noStrike" cap="none">
                <a:solidFill>
                  <a:schemeClr val="lt1"/>
                </a:solidFill>
                <a:latin typeface="Times"/>
                <a:ea typeface="Times"/>
                <a:cs typeface="Times"/>
                <a:sym typeface="Times"/>
              </a:defRPr>
            </a:lvl8pPr>
            <a:lvl9pPr marL="0" lvl="8" indent="0" algn="r">
              <a:spcBef>
                <a:spcPts val="0"/>
              </a:spcBef>
              <a:buNone/>
              <a:defRPr sz="1600" b="0" i="0" u="none" strike="noStrike" cap="none">
                <a:solidFill>
                  <a:schemeClr val="lt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7"/>
          <p:cNvSpPr txBox="1">
            <a:spLocks noGrp="1"/>
          </p:cNvSpPr>
          <p:nvPr>
            <p:ph type="title"/>
          </p:nvPr>
        </p:nvSpPr>
        <p:spPr>
          <a:xfrm>
            <a:off x="0" y="763091"/>
            <a:ext cx="12192000" cy="4561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accent3"/>
              </a:buClr>
              <a:buSzPts val="3200"/>
              <a:buFont typeface="Helvetica Neue"/>
              <a:buNone/>
              <a:defRPr sz="3200" b="0">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0" y="1371604"/>
            <a:ext cx="12192000" cy="1752601"/>
          </a:xfrm>
          <a:prstGeom prst="rect">
            <a:avLst/>
          </a:prstGeom>
          <a:noFill/>
          <a:ln>
            <a:noFill/>
          </a:ln>
        </p:spPr>
        <p:txBody>
          <a:bodyPr spcFirstLastPara="1" wrap="square" lIns="91425" tIns="45700" rIns="91425" bIns="45700" anchor="t" anchorCtr="0">
            <a:normAutofit/>
          </a:bodyPr>
          <a:lstStyle>
            <a:lvl1pPr marL="457200" lvl="0" indent="-228600" algn="ctr">
              <a:spcBef>
                <a:spcPts val="640"/>
              </a:spcBef>
              <a:spcAft>
                <a:spcPts val="0"/>
              </a:spcAft>
              <a:buClr>
                <a:schemeClr val="accent2"/>
              </a:buClr>
              <a:buSzPts val="3200"/>
              <a:buNone/>
              <a:defRPr sz="3200">
                <a:solidFill>
                  <a:schemeClr val="accent2"/>
                </a:solidFill>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9" name="Google Shape;39;p7" descr="cu screen b31b1b.psd"/>
          <p:cNvPicPr preferRelativeResize="0"/>
          <p:nvPr/>
        </p:nvPicPr>
        <p:blipFill rotWithShape="1">
          <a:blip r:embed="rId3">
            <a:alphaModFix/>
          </a:blip>
          <a:srcRect r="70374"/>
          <a:stretch/>
        </p:blipFill>
        <p:spPr>
          <a:xfrm>
            <a:off x="242712" y="536225"/>
            <a:ext cx="1484489" cy="1359737"/>
          </a:xfrm>
          <a:prstGeom prst="rect">
            <a:avLst/>
          </a:prstGeom>
          <a:noFill/>
          <a:ln>
            <a:noFill/>
          </a:ln>
        </p:spPr>
      </p:pic>
      <p:sp>
        <p:nvSpPr>
          <p:cNvPr id="40" name="Google Shape;40;p7"/>
          <p:cNvSpPr/>
          <p:nvPr/>
        </p:nvSpPr>
        <p:spPr>
          <a:xfrm>
            <a:off x="0" y="0"/>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1"/>
        <p:cNvGrpSpPr/>
        <p:nvPr/>
      </p:nvGrpSpPr>
      <p:grpSpPr>
        <a:xfrm>
          <a:off x="0" y="0"/>
          <a:ext cx="0" cy="0"/>
          <a:chOff x="0" y="0"/>
          <a:chExt cx="0" cy="0"/>
        </a:xfrm>
      </p:grpSpPr>
      <p:pic>
        <p:nvPicPr>
          <p:cNvPr id="42" name="Google Shape;42;p8" descr="A close up of a flower garden&#10;&#10;Description automatically generated"/>
          <p:cNvPicPr preferRelativeResize="0"/>
          <p:nvPr/>
        </p:nvPicPr>
        <p:blipFill rotWithShape="1">
          <a:blip r:embed="rId2">
            <a:alphaModFix/>
          </a:blip>
          <a:srcRect t="9492" b="7811"/>
          <a:stretch/>
        </p:blipFill>
        <p:spPr>
          <a:xfrm>
            <a:off x="0" y="136523"/>
            <a:ext cx="12192000" cy="6721477"/>
          </a:xfrm>
          <a:prstGeom prst="rect">
            <a:avLst/>
          </a:prstGeom>
          <a:noFill/>
          <a:ln>
            <a:noFill/>
          </a:ln>
        </p:spPr>
      </p:pic>
      <p:sp>
        <p:nvSpPr>
          <p:cNvPr id="43" name="Google Shape;43;p8"/>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8"/>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8" descr="cu white lrg.psd"/>
          <p:cNvPicPr preferRelativeResize="0"/>
          <p:nvPr/>
        </p:nvPicPr>
        <p:blipFill rotWithShape="1">
          <a:blip r:embed="rId3">
            <a:alphaModFix/>
          </a:blip>
          <a:srcRect r="72186"/>
          <a:stretch/>
        </p:blipFill>
        <p:spPr>
          <a:xfrm>
            <a:off x="405696" y="763113"/>
            <a:ext cx="1524704" cy="1487555"/>
          </a:xfrm>
          <a:prstGeom prst="rect">
            <a:avLst/>
          </a:prstGeom>
          <a:noFill/>
          <a:ln>
            <a:noFill/>
          </a:ln>
        </p:spPr>
      </p:pic>
      <p:sp>
        <p:nvSpPr>
          <p:cNvPr id="47" name="Google Shape;47;p8"/>
          <p:cNvSpPr txBox="1">
            <a:spLocks noGrp="1"/>
          </p:cNvSpPr>
          <p:nvPr>
            <p:ph type="title"/>
          </p:nvPr>
        </p:nvSpPr>
        <p:spPr>
          <a:xfrm>
            <a:off x="405696" y="3415792"/>
            <a:ext cx="6370128" cy="1025987"/>
          </a:xfrm>
          <a:prstGeom prst="rect">
            <a:avLst/>
          </a:prstGeom>
          <a:solidFill>
            <a:srgbClr val="0C0C0C">
              <a:alpha val="47843"/>
            </a:srgbClr>
          </a:solidFill>
          <a:ln>
            <a:noFill/>
          </a:ln>
        </p:spPr>
        <p:txBody>
          <a:bodyPr spcFirstLastPara="1" wrap="square" lIns="182875" tIns="182875" rIns="182875" bIns="182875" anchor="t" anchorCtr="0">
            <a:spAutoFit/>
          </a:bodyPr>
          <a:lstStyle>
            <a:lvl1pPr lvl="0" algn="l">
              <a:spcBef>
                <a:spcPts val="0"/>
              </a:spcBef>
              <a:spcAft>
                <a:spcPts val="0"/>
              </a:spcAft>
              <a:buClr>
                <a:schemeClr val="lt1"/>
              </a:buClr>
              <a:buSzPts val="4267"/>
              <a:buFont typeface="Helvetica Neue"/>
              <a:buNone/>
              <a:defRPr sz="4267">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405697" y="4757787"/>
            <a:ext cx="5516033" cy="738664"/>
          </a:xfrm>
          <a:prstGeom prst="rect">
            <a:avLst/>
          </a:prstGeom>
          <a:solidFill>
            <a:srgbClr val="0C0C0C">
              <a:alpha val="47843"/>
            </a:srgbClr>
          </a:solidFill>
          <a:ln>
            <a:noFill/>
          </a:ln>
        </p:spPr>
        <p:txBody>
          <a:bodyPr spcFirstLastPara="1" wrap="square" lIns="182875" tIns="182875" rIns="182875" bIns="182875" anchor="t" anchorCtr="0">
            <a:spAutoFit/>
          </a:bodyPr>
          <a:lstStyle>
            <a:lvl1pPr marL="457200" marR="0" lvl="0" indent="-228600" algn="l">
              <a:lnSpc>
                <a:spcPct val="100000"/>
              </a:lnSpc>
              <a:spcBef>
                <a:spcPts val="480"/>
              </a:spcBef>
              <a:spcAft>
                <a:spcPts val="0"/>
              </a:spcAft>
              <a:buClr>
                <a:schemeClr val="lt1"/>
              </a:buClr>
              <a:buSzPts val="2400"/>
              <a:buFont typeface="Arial"/>
              <a:buNone/>
              <a:defRPr sz="2400">
                <a:solidFill>
                  <a:schemeClr val="lt1"/>
                </a:solidFill>
                <a:latin typeface="Times"/>
                <a:ea typeface="Times"/>
                <a:cs typeface="Times"/>
                <a:sym typeface="Times"/>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8"/>
          <p:cNvSpPr/>
          <p:nvPr/>
        </p:nvSpPr>
        <p:spPr>
          <a:xfrm>
            <a:off x="0" y="6623"/>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0"/>
        <p:cNvGrpSpPr/>
        <p:nvPr/>
      </p:nvGrpSpPr>
      <p:grpSpPr>
        <a:xfrm>
          <a:off x="0" y="0"/>
          <a:ext cx="0" cy="0"/>
          <a:chOff x="0" y="0"/>
          <a:chExt cx="0" cy="0"/>
        </a:xfrm>
      </p:grpSpPr>
      <p:pic>
        <p:nvPicPr>
          <p:cNvPr id="51" name="Google Shape;51;p9" descr="A close up of a flower garden&#10;&#10;Description automatically generated"/>
          <p:cNvPicPr preferRelativeResize="0"/>
          <p:nvPr/>
        </p:nvPicPr>
        <p:blipFill rotWithShape="1">
          <a:blip r:embed="rId2">
            <a:alphaModFix/>
          </a:blip>
          <a:srcRect t="5189" b="16294"/>
          <a:stretch/>
        </p:blipFill>
        <p:spPr>
          <a:xfrm>
            <a:off x="0" y="3454402"/>
            <a:ext cx="12192000" cy="3403599"/>
          </a:xfrm>
          <a:prstGeom prst="rect">
            <a:avLst/>
          </a:prstGeom>
          <a:noFill/>
          <a:ln>
            <a:noFill/>
          </a:ln>
        </p:spPr>
      </p:pic>
      <p:pic>
        <p:nvPicPr>
          <p:cNvPr id="52" name="Google Shape;52;p9" descr="cu screen b31b1b.psd"/>
          <p:cNvPicPr preferRelativeResize="0"/>
          <p:nvPr/>
        </p:nvPicPr>
        <p:blipFill rotWithShape="1">
          <a:blip r:embed="rId3">
            <a:alphaModFix/>
          </a:blip>
          <a:srcRect r="70374"/>
          <a:stretch/>
        </p:blipFill>
        <p:spPr>
          <a:xfrm>
            <a:off x="242712" y="536225"/>
            <a:ext cx="1484489" cy="1359737"/>
          </a:xfrm>
          <a:prstGeom prst="rect">
            <a:avLst/>
          </a:prstGeom>
          <a:noFill/>
          <a:ln>
            <a:noFill/>
          </a:ln>
        </p:spPr>
      </p:pic>
      <p:sp>
        <p:nvSpPr>
          <p:cNvPr id="53" name="Google Shape;53;p9"/>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lt1"/>
                </a:solidFill>
                <a:latin typeface="Times"/>
                <a:ea typeface="Times"/>
                <a:cs typeface="Times"/>
                <a:sym typeface="Times"/>
              </a:defRPr>
            </a:lvl1pPr>
            <a:lvl2pPr marL="0" lvl="1" indent="0" algn="r">
              <a:spcBef>
                <a:spcPts val="0"/>
              </a:spcBef>
              <a:buNone/>
              <a:defRPr sz="1600" b="0" i="0" u="none" strike="noStrike" cap="none">
                <a:solidFill>
                  <a:schemeClr val="lt1"/>
                </a:solidFill>
                <a:latin typeface="Times"/>
                <a:ea typeface="Times"/>
                <a:cs typeface="Times"/>
                <a:sym typeface="Times"/>
              </a:defRPr>
            </a:lvl2pPr>
            <a:lvl3pPr marL="0" lvl="2" indent="0" algn="r">
              <a:spcBef>
                <a:spcPts val="0"/>
              </a:spcBef>
              <a:buNone/>
              <a:defRPr sz="1600" b="0" i="0" u="none" strike="noStrike" cap="none">
                <a:solidFill>
                  <a:schemeClr val="lt1"/>
                </a:solidFill>
                <a:latin typeface="Times"/>
                <a:ea typeface="Times"/>
                <a:cs typeface="Times"/>
                <a:sym typeface="Times"/>
              </a:defRPr>
            </a:lvl3pPr>
            <a:lvl4pPr marL="0" lvl="3" indent="0" algn="r">
              <a:spcBef>
                <a:spcPts val="0"/>
              </a:spcBef>
              <a:buNone/>
              <a:defRPr sz="1600" b="0" i="0" u="none" strike="noStrike" cap="none">
                <a:solidFill>
                  <a:schemeClr val="lt1"/>
                </a:solidFill>
                <a:latin typeface="Times"/>
                <a:ea typeface="Times"/>
                <a:cs typeface="Times"/>
                <a:sym typeface="Times"/>
              </a:defRPr>
            </a:lvl4pPr>
            <a:lvl5pPr marL="0" lvl="4" indent="0" algn="r">
              <a:spcBef>
                <a:spcPts val="0"/>
              </a:spcBef>
              <a:buNone/>
              <a:defRPr sz="1600" b="0" i="0" u="none" strike="noStrike" cap="none">
                <a:solidFill>
                  <a:schemeClr val="lt1"/>
                </a:solidFill>
                <a:latin typeface="Times"/>
                <a:ea typeface="Times"/>
                <a:cs typeface="Times"/>
                <a:sym typeface="Times"/>
              </a:defRPr>
            </a:lvl5pPr>
            <a:lvl6pPr marL="0" lvl="5" indent="0" algn="r">
              <a:spcBef>
                <a:spcPts val="0"/>
              </a:spcBef>
              <a:buNone/>
              <a:defRPr sz="1600" b="0" i="0" u="none" strike="noStrike" cap="none">
                <a:solidFill>
                  <a:schemeClr val="lt1"/>
                </a:solidFill>
                <a:latin typeface="Times"/>
                <a:ea typeface="Times"/>
                <a:cs typeface="Times"/>
                <a:sym typeface="Times"/>
              </a:defRPr>
            </a:lvl6pPr>
            <a:lvl7pPr marL="0" lvl="6" indent="0" algn="r">
              <a:spcBef>
                <a:spcPts val="0"/>
              </a:spcBef>
              <a:buNone/>
              <a:defRPr sz="1600" b="0" i="0" u="none" strike="noStrike" cap="none">
                <a:solidFill>
                  <a:schemeClr val="lt1"/>
                </a:solidFill>
                <a:latin typeface="Times"/>
                <a:ea typeface="Times"/>
                <a:cs typeface="Times"/>
                <a:sym typeface="Times"/>
              </a:defRPr>
            </a:lvl7pPr>
            <a:lvl8pPr marL="0" lvl="7" indent="0" algn="r">
              <a:spcBef>
                <a:spcPts val="0"/>
              </a:spcBef>
              <a:buNone/>
              <a:defRPr sz="1600" b="0" i="0" u="none" strike="noStrike" cap="none">
                <a:solidFill>
                  <a:schemeClr val="lt1"/>
                </a:solidFill>
                <a:latin typeface="Times"/>
                <a:ea typeface="Times"/>
                <a:cs typeface="Times"/>
                <a:sym typeface="Times"/>
              </a:defRPr>
            </a:lvl8pPr>
            <a:lvl9pPr marL="0" lvl="8" indent="0" algn="r">
              <a:spcBef>
                <a:spcPts val="0"/>
              </a:spcBef>
              <a:buNone/>
              <a:defRPr sz="1600" b="0" i="0" u="none" strike="noStrike" cap="none">
                <a:solidFill>
                  <a:schemeClr val="lt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56" name="Google Shape;56;p9"/>
          <p:cNvSpPr txBox="1">
            <a:spLocks noGrp="1"/>
          </p:cNvSpPr>
          <p:nvPr>
            <p:ph type="title"/>
          </p:nvPr>
        </p:nvSpPr>
        <p:spPr>
          <a:xfrm>
            <a:off x="0" y="763091"/>
            <a:ext cx="12192000" cy="4561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accent3"/>
              </a:buClr>
              <a:buSzPts val="3200"/>
              <a:buFont typeface="Helvetica Neue"/>
              <a:buNone/>
              <a:defRPr sz="3200" b="0">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9"/>
          <p:cNvSpPr txBox="1">
            <a:spLocks noGrp="1"/>
          </p:cNvSpPr>
          <p:nvPr>
            <p:ph type="body" idx="1"/>
          </p:nvPr>
        </p:nvSpPr>
        <p:spPr>
          <a:xfrm>
            <a:off x="0" y="1371604"/>
            <a:ext cx="12192000" cy="1752601"/>
          </a:xfrm>
          <a:prstGeom prst="rect">
            <a:avLst/>
          </a:prstGeom>
          <a:noFill/>
          <a:ln>
            <a:noFill/>
          </a:ln>
        </p:spPr>
        <p:txBody>
          <a:bodyPr spcFirstLastPara="1" wrap="square" lIns="91425" tIns="45700" rIns="91425" bIns="45700" anchor="t" anchorCtr="0">
            <a:normAutofit/>
          </a:bodyPr>
          <a:lstStyle>
            <a:lvl1pPr marL="457200" lvl="0" indent="-228600" algn="ctr">
              <a:spcBef>
                <a:spcPts val="640"/>
              </a:spcBef>
              <a:spcAft>
                <a:spcPts val="0"/>
              </a:spcAft>
              <a:buClr>
                <a:schemeClr val="accent2"/>
              </a:buClr>
              <a:buSzPts val="3200"/>
              <a:buNone/>
              <a:defRPr sz="3200">
                <a:solidFill>
                  <a:schemeClr val="accent2"/>
                </a:solidFill>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9"/>
          <p:cNvSpPr/>
          <p:nvPr/>
        </p:nvSpPr>
        <p:spPr>
          <a:xfrm>
            <a:off x="0" y="0"/>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Section Header 2">
  <p:cSld name="1_Section Header 2">
    <p:spTree>
      <p:nvGrpSpPr>
        <p:cNvPr id="1" name="Shape 59"/>
        <p:cNvGrpSpPr/>
        <p:nvPr/>
      </p:nvGrpSpPr>
      <p:grpSpPr>
        <a:xfrm>
          <a:off x="0" y="0"/>
          <a:ext cx="0" cy="0"/>
          <a:chOff x="0" y="0"/>
          <a:chExt cx="0" cy="0"/>
        </a:xfrm>
      </p:grpSpPr>
      <p:pic>
        <p:nvPicPr>
          <p:cNvPr id="60" name="Google Shape;60;p10" descr="A group of people in a park&#10;&#10;Description automatically generated"/>
          <p:cNvPicPr preferRelativeResize="0"/>
          <p:nvPr/>
        </p:nvPicPr>
        <p:blipFill rotWithShape="1">
          <a:blip r:embed="rId2">
            <a:alphaModFix/>
          </a:blip>
          <a:srcRect t="48750" b="9063"/>
          <a:stretch/>
        </p:blipFill>
        <p:spPr>
          <a:xfrm>
            <a:off x="0" y="3429000"/>
            <a:ext cx="12192000" cy="3429000"/>
          </a:xfrm>
          <a:prstGeom prst="rect">
            <a:avLst/>
          </a:prstGeom>
          <a:noFill/>
          <a:ln>
            <a:noFill/>
          </a:ln>
        </p:spPr>
      </p:pic>
      <p:sp>
        <p:nvSpPr>
          <p:cNvPr id="61" name="Google Shape;61;p1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0"/>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lt1"/>
                </a:solidFill>
                <a:latin typeface="Times"/>
                <a:ea typeface="Times"/>
                <a:cs typeface="Times"/>
                <a:sym typeface="Times"/>
              </a:defRPr>
            </a:lvl1pPr>
            <a:lvl2pPr marL="0" lvl="1" indent="0" algn="r">
              <a:spcBef>
                <a:spcPts val="0"/>
              </a:spcBef>
              <a:buNone/>
              <a:defRPr sz="1600" b="0" i="0" u="none" strike="noStrike" cap="none">
                <a:solidFill>
                  <a:schemeClr val="lt1"/>
                </a:solidFill>
                <a:latin typeface="Times"/>
                <a:ea typeface="Times"/>
                <a:cs typeface="Times"/>
                <a:sym typeface="Times"/>
              </a:defRPr>
            </a:lvl2pPr>
            <a:lvl3pPr marL="0" lvl="2" indent="0" algn="r">
              <a:spcBef>
                <a:spcPts val="0"/>
              </a:spcBef>
              <a:buNone/>
              <a:defRPr sz="1600" b="0" i="0" u="none" strike="noStrike" cap="none">
                <a:solidFill>
                  <a:schemeClr val="lt1"/>
                </a:solidFill>
                <a:latin typeface="Times"/>
                <a:ea typeface="Times"/>
                <a:cs typeface="Times"/>
                <a:sym typeface="Times"/>
              </a:defRPr>
            </a:lvl3pPr>
            <a:lvl4pPr marL="0" lvl="3" indent="0" algn="r">
              <a:spcBef>
                <a:spcPts val="0"/>
              </a:spcBef>
              <a:buNone/>
              <a:defRPr sz="1600" b="0" i="0" u="none" strike="noStrike" cap="none">
                <a:solidFill>
                  <a:schemeClr val="lt1"/>
                </a:solidFill>
                <a:latin typeface="Times"/>
                <a:ea typeface="Times"/>
                <a:cs typeface="Times"/>
                <a:sym typeface="Times"/>
              </a:defRPr>
            </a:lvl4pPr>
            <a:lvl5pPr marL="0" lvl="4" indent="0" algn="r">
              <a:spcBef>
                <a:spcPts val="0"/>
              </a:spcBef>
              <a:buNone/>
              <a:defRPr sz="1600" b="0" i="0" u="none" strike="noStrike" cap="none">
                <a:solidFill>
                  <a:schemeClr val="lt1"/>
                </a:solidFill>
                <a:latin typeface="Times"/>
                <a:ea typeface="Times"/>
                <a:cs typeface="Times"/>
                <a:sym typeface="Times"/>
              </a:defRPr>
            </a:lvl5pPr>
            <a:lvl6pPr marL="0" lvl="5" indent="0" algn="r">
              <a:spcBef>
                <a:spcPts val="0"/>
              </a:spcBef>
              <a:buNone/>
              <a:defRPr sz="1600" b="0" i="0" u="none" strike="noStrike" cap="none">
                <a:solidFill>
                  <a:schemeClr val="lt1"/>
                </a:solidFill>
                <a:latin typeface="Times"/>
                <a:ea typeface="Times"/>
                <a:cs typeface="Times"/>
                <a:sym typeface="Times"/>
              </a:defRPr>
            </a:lvl6pPr>
            <a:lvl7pPr marL="0" lvl="6" indent="0" algn="r">
              <a:spcBef>
                <a:spcPts val="0"/>
              </a:spcBef>
              <a:buNone/>
              <a:defRPr sz="1600" b="0" i="0" u="none" strike="noStrike" cap="none">
                <a:solidFill>
                  <a:schemeClr val="lt1"/>
                </a:solidFill>
                <a:latin typeface="Times"/>
                <a:ea typeface="Times"/>
                <a:cs typeface="Times"/>
                <a:sym typeface="Times"/>
              </a:defRPr>
            </a:lvl7pPr>
            <a:lvl8pPr marL="0" lvl="7" indent="0" algn="r">
              <a:spcBef>
                <a:spcPts val="0"/>
              </a:spcBef>
              <a:buNone/>
              <a:defRPr sz="1600" b="0" i="0" u="none" strike="noStrike" cap="none">
                <a:solidFill>
                  <a:schemeClr val="lt1"/>
                </a:solidFill>
                <a:latin typeface="Times"/>
                <a:ea typeface="Times"/>
                <a:cs typeface="Times"/>
                <a:sym typeface="Times"/>
              </a:defRPr>
            </a:lvl8pPr>
            <a:lvl9pPr marL="0" lvl="8" indent="0" algn="r">
              <a:spcBef>
                <a:spcPts val="0"/>
              </a:spcBef>
              <a:buNone/>
              <a:defRPr sz="1600" b="0" i="0" u="none" strike="noStrike" cap="none">
                <a:solidFill>
                  <a:schemeClr val="lt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10"/>
          <p:cNvSpPr txBox="1">
            <a:spLocks noGrp="1"/>
          </p:cNvSpPr>
          <p:nvPr>
            <p:ph type="body" idx="1"/>
          </p:nvPr>
        </p:nvSpPr>
        <p:spPr>
          <a:xfrm>
            <a:off x="0" y="1371604"/>
            <a:ext cx="12192000" cy="1752601"/>
          </a:xfrm>
          <a:prstGeom prst="rect">
            <a:avLst/>
          </a:prstGeom>
          <a:noFill/>
          <a:ln>
            <a:noFill/>
          </a:ln>
        </p:spPr>
        <p:txBody>
          <a:bodyPr spcFirstLastPara="1" wrap="square" lIns="91425" tIns="45700" rIns="91425" bIns="45700" anchor="t" anchorCtr="0">
            <a:normAutofit/>
          </a:bodyPr>
          <a:lstStyle>
            <a:lvl1pPr marL="457200" lvl="0" indent="-228600" algn="ctr">
              <a:spcBef>
                <a:spcPts val="640"/>
              </a:spcBef>
              <a:spcAft>
                <a:spcPts val="0"/>
              </a:spcAft>
              <a:buClr>
                <a:schemeClr val="accent2"/>
              </a:buClr>
              <a:buSzPts val="3200"/>
              <a:buNone/>
              <a:defRPr sz="3200">
                <a:solidFill>
                  <a:schemeClr val="accent2"/>
                </a:solidFill>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0"/>
          <p:cNvSpPr txBox="1">
            <a:spLocks noGrp="1"/>
          </p:cNvSpPr>
          <p:nvPr>
            <p:ph type="title"/>
          </p:nvPr>
        </p:nvSpPr>
        <p:spPr>
          <a:xfrm>
            <a:off x="0" y="763091"/>
            <a:ext cx="12192000" cy="4561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accent3"/>
              </a:buClr>
              <a:buSzPts val="3200"/>
              <a:buFont typeface="Helvetica Neue"/>
              <a:buNone/>
              <a:defRPr sz="3200" b="0">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6" name="Google Shape;66;p10" descr="cu screen b31b1b.psd"/>
          <p:cNvPicPr preferRelativeResize="0"/>
          <p:nvPr/>
        </p:nvPicPr>
        <p:blipFill rotWithShape="1">
          <a:blip r:embed="rId3">
            <a:alphaModFix/>
          </a:blip>
          <a:srcRect r="70374"/>
          <a:stretch/>
        </p:blipFill>
        <p:spPr>
          <a:xfrm>
            <a:off x="242712" y="536225"/>
            <a:ext cx="1484489" cy="1359737"/>
          </a:xfrm>
          <a:prstGeom prst="rect">
            <a:avLst/>
          </a:prstGeom>
          <a:noFill/>
          <a:ln>
            <a:noFill/>
          </a:ln>
        </p:spPr>
      </p:pic>
      <p:sp>
        <p:nvSpPr>
          <p:cNvPr id="67" name="Google Shape;67;p10"/>
          <p:cNvSpPr/>
          <p:nvPr/>
        </p:nvSpPr>
        <p:spPr>
          <a:xfrm>
            <a:off x="0" y="0"/>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8"/>
        <p:cNvGrpSpPr/>
        <p:nvPr/>
      </p:nvGrpSpPr>
      <p:grpSpPr>
        <a:xfrm>
          <a:off x="0" y="0"/>
          <a:ext cx="0" cy="0"/>
          <a:chOff x="0" y="0"/>
          <a:chExt cx="0" cy="0"/>
        </a:xfrm>
      </p:grpSpPr>
      <p:sp>
        <p:nvSpPr>
          <p:cNvPr id="69" name="Google Shape;69;p1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11"/>
          <p:cNvSpPr/>
          <p:nvPr/>
        </p:nvSpPr>
        <p:spPr>
          <a:xfrm>
            <a:off x="0" y="1"/>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a:ea typeface="Times"/>
              <a:cs typeface="Times"/>
              <a:sym typeface="Times"/>
            </a:endParaRPr>
          </a:p>
        </p:txBody>
      </p:sp>
      <p:pic>
        <p:nvPicPr>
          <p:cNvPr id="73" name="Google Shape;73;p11" descr="cu white lrg.psd"/>
          <p:cNvPicPr preferRelativeResize="0"/>
          <p:nvPr/>
        </p:nvPicPr>
        <p:blipFill rotWithShape="1">
          <a:blip r:embed="rId2">
            <a:alphaModFix/>
          </a:blip>
          <a:srcRect l="29542" r="-704"/>
          <a:stretch/>
        </p:blipFill>
        <p:spPr>
          <a:xfrm>
            <a:off x="5162109" y="-157021"/>
            <a:ext cx="1826745" cy="522449"/>
          </a:xfrm>
          <a:prstGeom prst="rect">
            <a:avLst/>
          </a:prstGeom>
          <a:noFill/>
          <a:ln>
            <a:noFill/>
          </a:ln>
        </p:spPr>
      </p:pic>
      <p:sp>
        <p:nvSpPr>
          <p:cNvPr id="74" name="Google Shape;74;p11"/>
          <p:cNvSpPr txBox="1">
            <a:spLocks noGrp="1"/>
          </p:cNvSpPr>
          <p:nvPr>
            <p:ph type="body" idx="1"/>
          </p:nvPr>
        </p:nvSpPr>
        <p:spPr>
          <a:xfrm>
            <a:off x="381005" y="1752604"/>
            <a:ext cx="11571817" cy="39989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accent2"/>
              </a:buClr>
              <a:buSzPts val="3200"/>
              <a:buChar char="•"/>
              <a:defRPr sz="3200"/>
            </a:lvl1pPr>
            <a:lvl2pPr marL="914400" lvl="1" indent="-397954" algn="l">
              <a:spcBef>
                <a:spcPts val="533"/>
              </a:spcBef>
              <a:spcAft>
                <a:spcPts val="0"/>
              </a:spcAft>
              <a:buClr>
                <a:schemeClr val="accent2"/>
              </a:buClr>
              <a:buSzPts val="2667"/>
              <a:buChar char="–"/>
              <a:defRPr sz="2667"/>
            </a:lvl2pPr>
            <a:lvl3pPr marL="1371600" lvl="2" indent="-381000" algn="l">
              <a:spcBef>
                <a:spcPts val="480"/>
              </a:spcBef>
              <a:spcAft>
                <a:spcPts val="0"/>
              </a:spcAft>
              <a:buClr>
                <a:schemeClr val="accent2"/>
              </a:buClr>
              <a:buSzPts val="2400"/>
              <a:buChar char="•"/>
              <a:defRPr sz="2400"/>
            </a:lvl3pPr>
            <a:lvl4pPr marL="1828800" lvl="3" indent="-364045" algn="l">
              <a:spcBef>
                <a:spcPts val="427"/>
              </a:spcBef>
              <a:spcAft>
                <a:spcPts val="0"/>
              </a:spcAft>
              <a:buClr>
                <a:schemeClr val="accent2"/>
              </a:buClr>
              <a:buSzPts val="2133"/>
              <a:buChar char="–"/>
              <a:defRPr sz="2133"/>
            </a:lvl4pPr>
            <a:lvl5pPr marL="2286000" lvl="4" indent="-364045" algn="l">
              <a:spcBef>
                <a:spcPts val="427"/>
              </a:spcBef>
              <a:spcAft>
                <a:spcPts val="0"/>
              </a:spcAft>
              <a:buClr>
                <a:schemeClr val="accent2"/>
              </a:buClr>
              <a:buSzPts val="2133"/>
              <a:buChar char="»"/>
              <a:defRPr sz="2133"/>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title"/>
          </p:nvPr>
        </p:nvSpPr>
        <p:spPr>
          <a:xfrm>
            <a:off x="381000" y="1066800"/>
            <a:ext cx="11570208" cy="6858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4267"/>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p:nvPr/>
        </p:nvSpPr>
        <p:spPr>
          <a:xfrm>
            <a:off x="0" y="0"/>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Times"/>
              <a:ea typeface="Times"/>
              <a:cs typeface="Times"/>
              <a:sym typeface="Times"/>
            </a:endParaRPr>
          </a:p>
        </p:txBody>
      </p:sp>
      <p:pic>
        <p:nvPicPr>
          <p:cNvPr id="77" name="Google Shape;77;p11" descr="cu white lrg.psd"/>
          <p:cNvPicPr preferRelativeResize="0"/>
          <p:nvPr/>
        </p:nvPicPr>
        <p:blipFill rotWithShape="1">
          <a:blip r:embed="rId2">
            <a:alphaModFix/>
          </a:blip>
          <a:srcRect l="29542" r="-704"/>
          <a:stretch/>
        </p:blipFill>
        <p:spPr>
          <a:xfrm>
            <a:off x="5471519" y="-127000"/>
            <a:ext cx="1238699" cy="47235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 Graphic">
  <p:cSld name="Content w/ Graphic">
    <p:spTree>
      <p:nvGrpSpPr>
        <p:cNvPr id="1" name="Shape 78"/>
        <p:cNvGrpSpPr/>
        <p:nvPr/>
      </p:nvGrpSpPr>
      <p:grpSpPr>
        <a:xfrm>
          <a:off x="0" y="0"/>
          <a:ext cx="0" cy="0"/>
          <a:chOff x="0" y="0"/>
          <a:chExt cx="0" cy="0"/>
        </a:xfrm>
      </p:grpSpPr>
      <p:sp>
        <p:nvSpPr>
          <p:cNvPr id="79" name="Google Shape;79;p12"/>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2"/>
          <p:cNvSpPr/>
          <p:nvPr/>
        </p:nvSpPr>
        <p:spPr>
          <a:xfrm>
            <a:off x="0" y="1"/>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a:ea typeface="Times"/>
              <a:cs typeface="Times"/>
              <a:sym typeface="Times"/>
            </a:endParaRPr>
          </a:p>
        </p:txBody>
      </p:sp>
      <p:sp>
        <p:nvSpPr>
          <p:cNvPr id="83" name="Google Shape;83;p12"/>
          <p:cNvSpPr txBox="1"/>
          <p:nvPr/>
        </p:nvSpPr>
        <p:spPr>
          <a:xfrm>
            <a:off x="584968" y="4756730"/>
            <a:ext cx="11011800" cy="7489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267" b="0" i="0" u="none" strike="noStrike" cap="none">
                <a:solidFill>
                  <a:schemeClr val="lt1"/>
                </a:solidFill>
                <a:latin typeface="Helvetica Neue"/>
                <a:ea typeface="Helvetica Neue"/>
                <a:cs typeface="Helvetica Neue"/>
                <a:sym typeface="Helvetica Neue"/>
              </a:rPr>
              <a:t>Photos, illustrations, graphics here.</a:t>
            </a:r>
            <a:endParaRPr sz="2400" b="0" i="0" u="none" strike="noStrike" cap="none">
              <a:solidFill>
                <a:schemeClr val="lt1"/>
              </a:solidFill>
              <a:latin typeface="Times"/>
              <a:ea typeface="Times"/>
              <a:cs typeface="Times"/>
              <a:sym typeface="Times"/>
            </a:endParaRPr>
          </a:p>
        </p:txBody>
      </p:sp>
      <p:sp>
        <p:nvSpPr>
          <p:cNvPr id="84" name="Google Shape;84;p12"/>
          <p:cNvSpPr txBox="1">
            <a:spLocks noGrp="1"/>
          </p:cNvSpPr>
          <p:nvPr>
            <p:ph type="body" idx="1"/>
          </p:nvPr>
        </p:nvSpPr>
        <p:spPr>
          <a:xfrm>
            <a:off x="390532" y="3877559"/>
            <a:ext cx="11410951" cy="2782888"/>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accent2"/>
              </a:buClr>
              <a:buSzPts val="3200"/>
              <a:buChar char="•"/>
              <a:defRPr sz="3200"/>
            </a:lvl1pPr>
            <a:lvl2pPr marL="914400" lvl="1" indent="-397954" algn="l">
              <a:spcBef>
                <a:spcPts val="533"/>
              </a:spcBef>
              <a:spcAft>
                <a:spcPts val="0"/>
              </a:spcAft>
              <a:buClr>
                <a:schemeClr val="accent2"/>
              </a:buClr>
              <a:buSzPts val="2667"/>
              <a:buChar char="–"/>
              <a:defRPr sz="2667"/>
            </a:lvl2pPr>
            <a:lvl3pPr marL="1371600" lvl="2" indent="-381000" algn="l">
              <a:spcBef>
                <a:spcPts val="480"/>
              </a:spcBef>
              <a:spcAft>
                <a:spcPts val="0"/>
              </a:spcAft>
              <a:buClr>
                <a:schemeClr val="accent2"/>
              </a:buClr>
              <a:buSzPts val="2400"/>
              <a:buChar char="•"/>
              <a:defRPr sz="2400"/>
            </a:lvl3pPr>
            <a:lvl4pPr marL="1828800" lvl="3" indent="-364045" algn="l">
              <a:spcBef>
                <a:spcPts val="427"/>
              </a:spcBef>
              <a:spcAft>
                <a:spcPts val="0"/>
              </a:spcAft>
              <a:buClr>
                <a:schemeClr val="accent2"/>
              </a:buClr>
              <a:buSzPts val="2133"/>
              <a:buChar char="–"/>
              <a:defRPr sz="2133"/>
            </a:lvl4pPr>
            <a:lvl5pPr marL="2286000" lvl="4" indent="-364045" algn="l">
              <a:spcBef>
                <a:spcPts val="427"/>
              </a:spcBef>
              <a:spcAft>
                <a:spcPts val="0"/>
              </a:spcAft>
              <a:buClr>
                <a:schemeClr val="accent2"/>
              </a:buClr>
              <a:buSzPts val="2133"/>
              <a:buChar char="»"/>
              <a:defRPr sz="2133"/>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2"/>
          <p:cNvSpPr txBox="1">
            <a:spLocks noGrp="1"/>
          </p:cNvSpPr>
          <p:nvPr>
            <p:ph type="title"/>
          </p:nvPr>
        </p:nvSpPr>
        <p:spPr>
          <a:xfrm>
            <a:off x="383866" y="615761"/>
            <a:ext cx="8739609" cy="86177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4267"/>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2"/>
          <p:cNvSpPr txBox="1">
            <a:spLocks noGrp="1"/>
          </p:cNvSpPr>
          <p:nvPr>
            <p:ph type="body" idx="2"/>
          </p:nvPr>
        </p:nvSpPr>
        <p:spPr>
          <a:xfrm>
            <a:off x="385873" y="1524000"/>
            <a:ext cx="11379200" cy="22098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accent2"/>
              </a:buClr>
              <a:buSzPts val="3200"/>
              <a:buChar char="•"/>
              <a:defRPr sz="3200"/>
            </a:lvl1pPr>
            <a:lvl2pPr marL="914400" lvl="1" indent="-397954" algn="l">
              <a:spcBef>
                <a:spcPts val="533"/>
              </a:spcBef>
              <a:spcAft>
                <a:spcPts val="0"/>
              </a:spcAft>
              <a:buClr>
                <a:schemeClr val="accent2"/>
              </a:buClr>
              <a:buSzPts val="2667"/>
              <a:buChar char="–"/>
              <a:defRPr sz="2667"/>
            </a:lvl2pPr>
            <a:lvl3pPr marL="1371600" lvl="2" indent="-381000" algn="l">
              <a:spcBef>
                <a:spcPts val="480"/>
              </a:spcBef>
              <a:spcAft>
                <a:spcPts val="0"/>
              </a:spcAft>
              <a:buClr>
                <a:schemeClr val="accent2"/>
              </a:buClr>
              <a:buSzPts val="2400"/>
              <a:buChar char="•"/>
              <a:defRPr sz="2400"/>
            </a:lvl3pPr>
            <a:lvl4pPr marL="1828800" lvl="3" indent="-364045" algn="l">
              <a:spcBef>
                <a:spcPts val="427"/>
              </a:spcBef>
              <a:spcAft>
                <a:spcPts val="0"/>
              </a:spcAft>
              <a:buClr>
                <a:schemeClr val="accent2"/>
              </a:buClr>
              <a:buSzPts val="2133"/>
              <a:buChar char="–"/>
              <a:defRPr sz="2133"/>
            </a:lvl4pPr>
            <a:lvl5pPr marL="2286000" lvl="4" indent="-364045" algn="l">
              <a:spcBef>
                <a:spcPts val="427"/>
              </a:spcBef>
              <a:spcAft>
                <a:spcPts val="0"/>
              </a:spcAft>
              <a:buClr>
                <a:schemeClr val="accent2"/>
              </a:buClr>
              <a:buSzPts val="2133"/>
              <a:buChar char="»"/>
              <a:defRPr sz="2133"/>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7" name="Google Shape;87;p12" descr="cu white lrg.psd"/>
          <p:cNvPicPr preferRelativeResize="0"/>
          <p:nvPr/>
        </p:nvPicPr>
        <p:blipFill rotWithShape="1">
          <a:blip r:embed="rId2">
            <a:alphaModFix/>
          </a:blip>
          <a:srcRect l="29542" r="-704"/>
          <a:stretch/>
        </p:blipFill>
        <p:spPr>
          <a:xfrm>
            <a:off x="5471519" y="-127000"/>
            <a:ext cx="1238699" cy="47235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 Graphic">
  <p:cSld name="1_Content w/ Graphic">
    <p:spTree>
      <p:nvGrpSpPr>
        <p:cNvPr id="1" name="Shape 88"/>
        <p:cNvGrpSpPr/>
        <p:nvPr/>
      </p:nvGrpSpPr>
      <p:grpSpPr>
        <a:xfrm>
          <a:off x="0" y="0"/>
          <a:ext cx="0" cy="0"/>
          <a:chOff x="0" y="0"/>
          <a:chExt cx="0" cy="0"/>
        </a:xfrm>
      </p:grpSpPr>
      <p:sp>
        <p:nvSpPr>
          <p:cNvPr id="89" name="Google Shape;89;p1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3"/>
          <p:cNvSpPr/>
          <p:nvPr/>
        </p:nvSpPr>
        <p:spPr>
          <a:xfrm>
            <a:off x="0" y="1"/>
            <a:ext cx="12192000" cy="222251"/>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a:ea typeface="Times"/>
              <a:cs typeface="Times"/>
              <a:sym typeface="Times"/>
            </a:endParaRPr>
          </a:p>
        </p:txBody>
      </p:sp>
      <p:sp>
        <p:nvSpPr>
          <p:cNvPr id="93" name="Google Shape;93;p13"/>
          <p:cNvSpPr txBox="1"/>
          <p:nvPr/>
        </p:nvSpPr>
        <p:spPr>
          <a:xfrm>
            <a:off x="584968" y="4756730"/>
            <a:ext cx="11011800" cy="7489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267" b="0" i="0" u="none" strike="noStrike" cap="none">
                <a:solidFill>
                  <a:schemeClr val="lt1"/>
                </a:solidFill>
                <a:latin typeface="Helvetica Neue"/>
                <a:ea typeface="Helvetica Neue"/>
                <a:cs typeface="Helvetica Neue"/>
                <a:sym typeface="Helvetica Neue"/>
              </a:rPr>
              <a:t>Photos, illustrations, graphics here.</a:t>
            </a:r>
            <a:endParaRPr sz="2400" b="0" i="0" u="none" strike="noStrike" cap="none">
              <a:solidFill>
                <a:schemeClr val="lt1"/>
              </a:solidFill>
              <a:latin typeface="Times"/>
              <a:ea typeface="Times"/>
              <a:cs typeface="Times"/>
              <a:sym typeface="Times"/>
            </a:endParaRPr>
          </a:p>
        </p:txBody>
      </p:sp>
      <p:sp>
        <p:nvSpPr>
          <p:cNvPr id="94" name="Google Shape;94;p13"/>
          <p:cNvSpPr txBox="1">
            <a:spLocks noGrp="1"/>
          </p:cNvSpPr>
          <p:nvPr>
            <p:ph type="body" idx="1"/>
          </p:nvPr>
        </p:nvSpPr>
        <p:spPr>
          <a:xfrm>
            <a:off x="6400807" y="1447800"/>
            <a:ext cx="5400676" cy="48768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accent2"/>
              </a:buClr>
              <a:buSzPts val="3200"/>
              <a:buChar char="•"/>
              <a:defRPr sz="3200"/>
            </a:lvl1pPr>
            <a:lvl2pPr marL="914400" lvl="1" indent="-397954" algn="l">
              <a:spcBef>
                <a:spcPts val="533"/>
              </a:spcBef>
              <a:spcAft>
                <a:spcPts val="0"/>
              </a:spcAft>
              <a:buClr>
                <a:schemeClr val="accent2"/>
              </a:buClr>
              <a:buSzPts val="2667"/>
              <a:buChar char="–"/>
              <a:defRPr sz="2667"/>
            </a:lvl2pPr>
            <a:lvl3pPr marL="1371600" lvl="2" indent="-381000" algn="l">
              <a:spcBef>
                <a:spcPts val="480"/>
              </a:spcBef>
              <a:spcAft>
                <a:spcPts val="0"/>
              </a:spcAft>
              <a:buClr>
                <a:schemeClr val="accent2"/>
              </a:buClr>
              <a:buSzPts val="2400"/>
              <a:buChar char="•"/>
              <a:defRPr sz="2400"/>
            </a:lvl3pPr>
            <a:lvl4pPr marL="1828800" lvl="3" indent="-364045" algn="l">
              <a:spcBef>
                <a:spcPts val="427"/>
              </a:spcBef>
              <a:spcAft>
                <a:spcPts val="0"/>
              </a:spcAft>
              <a:buClr>
                <a:schemeClr val="accent2"/>
              </a:buClr>
              <a:buSzPts val="2133"/>
              <a:buChar char="–"/>
              <a:defRPr sz="2133"/>
            </a:lvl4pPr>
            <a:lvl5pPr marL="2286000" lvl="4" indent="-364045" algn="l">
              <a:spcBef>
                <a:spcPts val="427"/>
              </a:spcBef>
              <a:spcAft>
                <a:spcPts val="0"/>
              </a:spcAft>
              <a:buClr>
                <a:schemeClr val="accent2"/>
              </a:buClr>
              <a:buSzPts val="2133"/>
              <a:buChar char="»"/>
              <a:defRPr sz="2133"/>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 name="Google Shape;95;p13"/>
          <p:cNvSpPr txBox="1">
            <a:spLocks noGrp="1"/>
          </p:cNvSpPr>
          <p:nvPr>
            <p:ph type="title"/>
          </p:nvPr>
        </p:nvSpPr>
        <p:spPr>
          <a:xfrm>
            <a:off x="383866" y="615757"/>
            <a:ext cx="8739609" cy="6034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4267"/>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3"/>
          <p:cNvSpPr txBox="1">
            <a:spLocks noGrp="1"/>
          </p:cNvSpPr>
          <p:nvPr>
            <p:ph type="body" idx="2"/>
          </p:nvPr>
        </p:nvSpPr>
        <p:spPr>
          <a:xfrm>
            <a:off x="385881" y="1447800"/>
            <a:ext cx="5811727" cy="48768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accent2"/>
              </a:buClr>
              <a:buSzPts val="3200"/>
              <a:buChar char="•"/>
              <a:defRPr sz="3200"/>
            </a:lvl1pPr>
            <a:lvl2pPr marL="914400" lvl="1" indent="-397954" algn="l">
              <a:spcBef>
                <a:spcPts val="533"/>
              </a:spcBef>
              <a:spcAft>
                <a:spcPts val="0"/>
              </a:spcAft>
              <a:buClr>
                <a:schemeClr val="accent2"/>
              </a:buClr>
              <a:buSzPts val="2667"/>
              <a:buChar char="–"/>
              <a:defRPr sz="2667"/>
            </a:lvl2pPr>
            <a:lvl3pPr marL="1371600" lvl="2" indent="-381000" algn="l">
              <a:spcBef>
                <a:spcPts val="480"/>
              </a:spcBef>
              <a:spcAft>
                <a:spcPts val="0"/>
              </a:spcAft>
              <a:buClr>
                <a:schemeClr val="accent2"/>
              </a:buClr>
              <a:buSzPts val="2400"/>
              <a:buChar char="•"/>
              <a:defRPr sz="2400"/>
            </a:lvl3pPr>
            <a:lvl4pPr marL="1828800" lvl="3" indent="-364045" algn="l">
              <a:spcBef>
                <a:spcPts val="427"/>
              </a:spcBef>
              <a:spcAft>
                <a:spcPts val="0"/>
              </a:spcAft>
              <a:buClr>
                <a:schemeClr val="accent2"/>
              </a:buClr>
              <a:buSzPts val="2133"/>
              <a:buChar char="–"/>
              <a:defRPr sz="2133"/>
            </a:lvl4pPr>
            <a:lvl5pPr marL="2286000" lvl="4" indent="-364045" algn="l">
              <a:spcBef>
                <a:spcPts val="427"/>
              </a:spcBef>
              <a:spcAft>
                <a:spcPts val="0"/>
              </a:spcAft>
              <a:buClr>
                <a:schemeClr val="accent2"/>
              </a:buClr>
              <a:buSzPts val="2133"/>
              <a:buChar char="»"/>
              <a:defRPr sz="2133"/>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7" name="Google Shape;97;p13" descr="cu white lrg.psd"/>
          <p:cNvPicPr preferRelativeResize="0"/>
          <p:nvPr/>
        </p:nvPicPr>
        <p:blipFill rotWithShape="1">
          <a:blip r:embed="rId2">
            <a:alphaModFix/>
          </a:blip>
          <a:srcRect l="29542" r="-704"/>
          <a:stretch/>
        </p:blipFill>
        <p:spPr>
          <a:xfrm>
            <a:off x="5471519" y="-127000"/>
            <a:ext cx="1238699" cy="47235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accent3"/>
              </a:buClr>
              <a:buSzPts val="4267"/>
              <a:buFont typeface="Helvetica Neue"/>
              <a:buNone/>
              <a:defRPr sz="4267" b="0" i="0" u="none" strike="noStrike" cap="none">
                <a:solidFill>
                  <a:schemeClr val="accent3"/>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99554" algn="l" rtl="0">
              <a:spcBef>
                <a:spcPts val="853"/>
              </a:spcBef>
              <a:spcAft>
                <a:spcPts val="0"/>
              </a:spcAft>
              <a:buClr>
                <a:schemeClr val="accent2"/>
              </a:buClr>
              <a:buSzPts val="4267"/>
              <a:buFont typeface="Arial"/>
              <a:buChar char="•"/>
              <a:defRPr sz="4267" b="0" i="0" u="none" strike="noStrike" cap="none">
                <a:solidFill>
                  <a:schemeClr val="accent2"/>
                </a:solidFill>
                <a:latin typeface="Times"/>
                <a:ea typeface="Times"/>
                <a:cs typeface="Times"/>
                <a:sym typeface="Times"/>
              </a:defRPr>
            </a:lvl1pPr>
            <a:lvl2pPr marL="914400" marR="0" lvl="1" indent="-465645" algn="l" rtl="0">
              <a:spcBef>
                <a:spcPts val="747"/>
              </a:spcBef>
              <a:spcAft>
                <a:spcPts val="0"/>
              </a:spcAft>
              <a:buClr>
                <a:schemeClr val="accent2"/>
              </a:buClr>
              <a:buSzPts val="3733"/>
              <a:buFont typeface="Arial"/>
              <a:buChar char="–"/>
              <a:defRPr sz="3733" b="0" i="0" u="none" strike="noStrike" cap="none">
                <a:solidFill>
                  <a:schemeClr val="accent2"/>
                </a:solidFill>
                <a:latin typeface="Times"/>
                <a:ea typeface="Times"/>
                <a:cs typeface="Times"/>
                <a:sym typeface="Times"/>
              </a:defRPr>
            </a:lvl2pPr>
            <a:lvl3pPr marL="1371600" marR="0" lvl="2" indent="-431800" algn="l" rtl="0">
              <a:spcBef>
                <a:spcPts val="640"/>
              </a:spcBef>
              <a:spcAft>
                <a:spcPts val="0"/>
              </a:spcAft>
              <a:buClr>
                <a:schemeClr val="accent2"/>
              </a:buClr>
              <a:buSzPts val="3200"/>
              <a:buFont typeface="Arial"/>
              <a:buChar char="•"/>
              <a:defRPr sz="3200" b="0" i="0" u="none" strike="noStrike" cap="none">
                <a:solidFill>
                  <a:schemeClr val="accent2"/>
                </a:solidFill>
                <a:latin typeface="Times"/>
                <a:ea typeface="Times"/>
                <a:cs typeface="Times"/>
                <a:sym typeface="Times"/>
              </a:defRPr>
            </a:lvl3pPr>
            <a:lvl4pPr marL="1828800" marR="0" lvl="3" indent="-397954" algn="l" rtl="0">
              <a:spcBef>
                <a:spcPts val="533"/>
              </a:spcBef>
              <a:spcAft>
                <a:spcPts val="0"/>
              </a:spcAft>
              <a:buClr>
                <a:schemeClr val="accent2"/>
              </a:buClr>
              <a:buSzPts val="2667"/>
              <a:buFont typeface="Arial"/>
              <a:buChar char="–"/>
              <a:defRPr sz="2667" b="0" i="0" u="none" strike="noStrike" cap="none">
                <a:solidFill>
                  <a:schemeClr val="accent2"/>
                </a:solidFill>
                <a:latin typeface="Times"/>
                <a:ea typeface="Times"/>
                <a:cs typeface="Times"/>
                <a:sym typeface="Times"/>
              </a:defRPr>
            </a:lvl4pPr>
            <a:lvl5pPr marL="2286000" marR="0" lvl="4" indent="-397954" algn="l" rtl="0">
              <a:spcBef>
                <a:spcPts val="533"/>
              </a:spcBef>
              <a:spcAft>
                <a:spcPts val="0"/>
              </a:spcAft>
              <a:buClr>
                <a:schemeClr val="accent2"/>
              </a:buClr>
              <a:buSzPts val="2667"/>
              <a:buFont typeface="Arial"/>
              <a:buChar char="»"/>
              <a:defRPr sz="2667" b="0" i="0" u="none" strike="noStrike" cap="none">
                <a:solidFill>
                  <a:schemeClr val="accent2"/>
                </a:solidFill>
                <a:latin typeface="Times"/>
                <a:ea typeface="Times"/>
                <a:cs typeface="Times"/>
                <a:sym typeface="Times"/>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Times"/>
                <a:ea typeface="Times"/>
                <a:cs typeface="Times"/>
                <a:sym typeface="Times"/>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Times"/>
                <a:ea typeface="Times"/>
                <a:cs typeface="Times"/>
                <a:sym typeface="Times"/>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Times"/>
                <a:ea typeface="Times"/>
                <a:cs typeface="Times"/>
                <a:sym typeface="Times"/>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Times"/>
                <a:ea typeface="Times"/>
                <a:cs typeface="Times"/>
                <a:sym typeface="Times"/>
              </a:defRPr>
            </a:lvl9pPr>
          </a:lstStyle>
          <a:p>
            <a:endParaRPr/>
          </a:p>
        </p:txBody>
      </p:sp>
      <p:sp>
        <p:nvSpPr>
          <p:cNvPr id="12" name="Google Shape;12;p4"/>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18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18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18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18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18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18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1800" b="0" i="0" u="none" strike="noStrike" cap="none">
                <a:solidFill>
                  <a:schemeClr val="dk1"/>
                </a:solidFill>
                <a:latin typeface="Times"/>
                <a:ea typeface="Times"/>
                <a:cs typeface="Times"/>
                <a:sym typeface="Times"/>
              </a:defRPr>
            </a:lvl9pPr>
          </a:lstStyle>
          <a:p>
            <a:endParaRPr/>
          </a:p>
        </p:txBody>
      </p:sp>
      <p:sp>
        <p:nvSpPr>
          <p:cNvPr id="13" name="Google Shape;13;p4"/>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18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18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18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18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18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18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1800" b="0" i="0" u="none" strike="noStrike" cap="none">
                <a:solidFill>
                  <a:schemeClr val="dk1"/>
                </a:solidFill>
                <a:latin typeface="Times"/>
                <a:ea typeface="Times"/>
                <a:cs typeface="Times"/>
                <a:sym typeface="Times"/>
              </a:defRPr>
            </a:lvl9pPr>
          </a:lstStyle>
          <a:p>
            <a:endParaRPr/>
          </a:p>
        </p:txBody>
      </p:sp>
      <p:sp>
        <p:nvSpPr>
          <p:cNvPr id="14" name="Google Shape;14;p4"/>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Times"/>
                <a:ea typeface="Times"/>
                <a:cs typeface="Times"/>
                <a:sym typeface="Times"/>
              </a:defRPr>
            </a:lvl1pPr>
            <a:lvl2pPr marL="0" marR="0" lvl="1" indent="0" algn="r" rtl="0">
              <a:spcBef>
                <a:spcPts val="0"/>
              </a:spcBef>
              <a:buNone/>
              <a:defRPr sz="1600" b="0" i="0" u="none" strike="noStrike" cap="none">
                <a:solidFill>
                  <a:srgbClr val="888888"/>
                </a:solidFill>
                <a:latin typeface="Times"/>
                <a:ea typeface="Times"/>
                <a:cs typeface="Times"/>
                <a:sym typeface="Times"/>
              </a:defRPr>
            </a:lvl2pPr>
            <a:lvl3pPr marL="0" marR="0" lvl="2" indent="0" algn="r" rtl="0">
              <a:spcBef>
                <a:spcPts val="0"/>
              </a:spcBef>
              <a:buNone/>
              <a:defRPr sz="1600" b="0" i="0" u="none" strike="noStrike" cap="none">
                <a:solidFill>
                  <a:srgbClr val="888888"/>
                </a:solidFill>
                <a:latin typeface="Times"/>
                <a:ea typeface="Times"/>
                <a:cs typeface="Times"/>
                <a:sym typeface="Times"/>
              </a:defRPr>
            </a:lvl3pPr>
            <a:lvl4pPr marL="0" marR="0" lvl="3" indent="0" algn="r" rtl="0">
              <a:spcBef>
                <a:spcPts val="0"/>
              </a:spcBef>
              <a:buNone/>
              <a:defRPr sz="1600" b="0" i="0" u="none" strike="noStrike" cap="none">
                <a:solidFill>
                  <a:srgbClr val="888888"/>
                </a:solidFill>
                <a:latin typeface="Times"/>
                <a:ea typeface="Times"/>
                <a:cs typeface="Times"/>
                <a:sym typeface="Times"/>
              </a:defRPr>
            </a:lvl4pPr>
            <a:lvl5pPr marL="0" marR="0" lvl="4" indent="0" algn="r" rtl="0">
              <a:spcBef>
                <a:spcPts val="0"/>
              </a:spcBef>
              <a:buNone/>
              <a:defRPr sz="1600" b="0" i="0" u="none" strike="noStrike" cap="none">
                <a:solidFill>
                  <a:srgbClr val="888888"/>
                </a:solidFill>
                <a:latin typeface="Times"/>
                <a:ea typeface="Times"/>
                <a:cs typeface="Times"/>
                <a:sym typeface="Times"/>
              </a:defRPr>
            </a:lvl5pPr>
            <a:lvl6pPr marL="0" marR="0" lvl="5" indent="0" algn="r" rtl="0">
              <a:spcBef>
                <a:spcPts val="0"/>
              </a:spcBef>
              <a:buNone/>
              <a:defRPr sz="1600" b="0" i="0" u="none" strike="noStrike" cap="none">
                <a:solidFill>
                  <a:srgbClr val="888888"/>
                </a:solidFill>
                <a:latin typeface="Times"/>
                <a:ea typeface="Times"/>
                <a:cs typeface="Times"/>
                <a:sym typeface="Times"/>
              </a:defRPr>
            </a:lvl6pPr>
            <a:lvl7pPr marL="0" marR="0" lvl="6" indent="0" algn="r" rtl="0">
              <a:spcBef>
                <a:spcPts val="0"/>
              </a:spcBef>
              <a:buNone/>
              <a:defRPr sz="1600" b="0" i="0" u="none" strike="noStrike" cap="none">
                <a:solidFill>
                  <a:srgbClr val="888888"/>
                </a:solidFill>
                <a:latin typeface="Times"/>
                <a:ea typeface="Times"/>
                <a:cs typeface="Times"/>
                <a:sym typeface="Times"/>
              </a:defRPr>
            </a:lvl7pPr>
            <a:lvl8pPr marL="0" marR="0" lvl="7" indent="0" algn="r" rtl="0">
              <a:spcBef>
                <a:spcPts val="0"/>
              </a:spcBef>
              <a:buNone/>
              <a:defRPr sz="1600" b="0" i="0" u="none" strike="noStrike" cap="none">
                <a:solidFill>
                  <a:srgbClr val="888888"/>
                </a:solidFill>
                <a:latin typeface="Times"/>
                <a:ea typeface="Times"/>
                <a:cs typeface="Times"/>
                <a:sym typeface="Times"/>
              </a:defRPr>
            </a:lvl8pPr>
            <a:lvl9pPr marL="0" marR="0" lvl="8" indent="0" algn="r" rtl="0">
              <a:spcBef>
                <a:spcPts val="0"/>
              </a:spcBef>
              <a:buNone/>
              <a:defRPr sz="1600" b="0" i="0" u="none" strike="noStrike" cap="none">
                <a:solidFill>
                  <a:srgbClr val="888888"/>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web.archive.org/web/20160316053304/http:/www.1-act.com/intermediate-temperature-fluids-life-tests/" TargetMode="Externa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
          <p:cNvSpPr txBox="1">
            <a:spLocks noGrp="1"/>
          </p:cNvSpPr>
          <p:nvPr>
            <p:ph type="title"/>
          </p:nvPr>
        </p:nvSpPr>
        <p:spPr>
          <a:xfrm>
            <a:off x="405696" y="3415792"/>
            <a:ext cx="6503100" cy="1108200"/>
          </a:xfrm>
          <a:prstGeom prst="rect">
            <a:avLst/>
          </a:prstGeom>
          <a:solidFill>
            <a:srgbClr val="0C0C0C">
              <a:alpha val="47843"/>
            </a:srgbClr>
          </a:solidFill>
          <a:ln>
            <a:noFill/>
          </a:ln>
        </p:spPr>
        <p:txBody>
          <a:bodyPr spcFirstLastPara="1" wrap="square" lIns="182875" tIns="182875" rIns="182875" bIns="182875" anchor="t" anchorCtr="0">
            <a:spAutoFit/>
          </a:bodyPr>
          <a:lstStyle/>
          <a:p>
            <a:pPr marL="0" lvl="0" indent="0" algn="l" rtl="0">
              <a:spcBef>
                <a:spcPts val="0"/>
              </a:spcBef>
              <a:spcAft>
                <a:spcPts val="0"/>
              </a:spcAft>
              <a:buClr>
                <a:schemeClr val="lt1"/>
              </a:buClr>
              <a:buSzPts val="2400"/>
              <a:buFont typeface="Helvetica Neue"/>
              <a:buNone/>
            </a:pPr>
            <a:r>
              <a:rPr lang="en-US" sz="2400" b="1">
                <a:latin typeface="Garamond"/>
                <a:ea typeface="Garamond"/>
                <a:cs typeface="Garamond"/>
                <a:sym typeface="Garamond"/>
              </a:rPr>
              <a:t>AdVECT NEP and FSP radiator literature review</a:t>
            </a:r>
            <a:endParaRPr sz="2400" b="1">
              <a:latin typeface="Garamond"/>
              <a:ea typeface="Garamond"/>
              <a:cs typeface="Garamond"/>
              <a:sym typeface="Garamond"/>
            </a:endParaRPr>
          </a:p>
        </p:txBody>
      </p:sp>
      <p:sp>
        <p:nvSpPr>
          <p:cNvPr id="142" name="Google Shape;142;p1"/>
          <p:cNvSpPr txBox="1">
            <a:spLocks noGrp="1"/>
          </p:cNvSpPr>
          <p:nvPr>
            <p:ph type="body" idx="1"/>
          </p:nvPr>
        </p:nvSpPr>
        <p:spPr>
          <a:xfrm>
            <a:off x="405697" y="4757787"/>
            <a:ext cx="5516100" cy="697800"/>
          </a:xfrm>
          <a:prstGeom prst="rect">
            <a:avLst/>
          </a:prstGeom>
          <a:solidFill>
            <a:srgbClr val="0C0C0C">
              <a:alpha val="47843"/>
            </a:srgbClr>
          </a:solidFill>
          <a:ln>
            <a:noFill/>
          </a:ln>
        </p:spPr>
        <p:txBody>
          <a:bodyPr spcFirstLastPara="1" wrap="square" lIns="182875" tIns="182875" rIns="182875" bIns="182875" anchor="t" anchorCtr="0">
            <a:spAutoFit/>
          </a:bodyPr>
          <a:lstStyle/>
          <a:p>
            <a:pPr marL="0" marR="0" lvl="0" indent="0" algn="l" rtl="0">
              <a:lnSpc>
                <a:spcPct val="100000"/>
              </a:lnSpc>
              <a:spcBef>
                <a:spcPts val="0"/>
              </a:spcBef>
              <a:spcAft>
                <a:spcPts val="0"/>
              </a:spcAft>
              <a:buClr>
                <a:schemeClr val="lt1"/>
              </a:buClr>
              <a:buSzPts val="2133"/>
              <a:buFont typeface="Arial"/>
              <a:buNone/>
            </a:pPr>
            <a:r>
              <a:rPr lang="en-US" sz="2133">
                <a:latin typeface="Garamond"/>
                <a:ea typeface="Garamond"/>
                <a:cs typeface="Garamond"/>
                <a:sym typeface="Garamond"/>
              </a:rPr>
              <a:t>Jahnavi Sinha</a:t>
            </a:r>
            <a:endParaRPr sz="2133">
              <a:latin typeface="Garamond"/>
              <a:ea typeface="Garamond"/>
              <a:cs typeface="Garamond"/>
              <a:sym typeface="Garamond"/>
            </a:endParaRPr>
          </a:p>
        </p:txBody>
      </p:sp>
      <p:sp>
        <p:nvSpPr>
          <p:cNvPr id="143" name="Google Shape;143;p1"/>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b645a6b7ae_0_123"/>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227" name="Google Shape;227;g1b645a6b7ae_0_123"/>
          <p:cNvSpPr txBox="1">
            <a:spLocks noGrp="1"/>
          </p:cNvSpPr>
          <p:nvPr>
            <p:ph type="body" idx="1"/>
          </p:nvPr>
        </p:nvSpPr>
        <p:spPr>
          <a:xfrm>
            <a:off x="380102" y="2128975"/>
            <a:ext cx="6185100" cy="39990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sz="2000" b="1">
                <a:latin typeface="Open Sans"/>
                <a:ea typeface="Open Sans"/>
                <a:cs typeface="Open Sans"/>
                <a:sym typeface="Open Sans"/>
              </a:rPr>
              <a:t>Authors:</a:t>
            </a:r>
            <a:r>
              <a:rPr lang="en-US" sz="2000">
                <a:latin typeface="Open Sans"/>
                <a:ea typeface="Open Sans"/>
                <a:cs typeface="Open Sans"/>
                <a:sym typeface="Open Sans"/>
              </a:rPr>
              <a:t> John Siamidis (Analex Corporation), Lee S. Mason (NASA Glenn)</a:t>
            </a:r>
            <a:endParaRPr sz="2000">
              <a:latin typeface="Open Sans"/>
              <a:ea typeface="Open Sans"/>
              <a:cs typeface="Open Sans"/>
              <a:sym typeface="Open Sans"/>
            </a:endParaRPr>
          </a:p>
          <a:p>
            <a:pPr marL="0" lvl="0" indent="0" algn="l" rtl="0">
              <a:spcBef>
                <a:spcPts val="640"/>
              </a:spcBef>
              <a:spcAft>
                <a:spcPts val="0"/>
              </a:spcAft>
              <a:buNone/>
            </a:pPr>
            <a:r>
              <a:rPr lang="en-US" sz="2000" b="1">
                <a:latin typeface="Open Sans"/>
                <a:ea typeface="Open Sans"/>
                <a:cs typeface="Open Sans"/>
                <a:sym typeface="Open Sans"/>
              </a:rPr>
              <a:t>Summary:</a:t>
            </a:r>
            <a:endParaRPr sz="2000" b="1">
              <a:latin typeface="Open Sans"/>
              <a:ea typeface="Open Sans"/>
              <a:cs typeface="Open Sans"/>
              <a:sym typeface="Open Sans"/>
            </a:endParaRPr>
          </a:p>
          <a:p>
            <a:pPr marL="457200" lvl="0" indent="-355600" algn="l" rtl="0">
              <a:spcBef>
                <a:spcPts val="640"/>
              </a:spcBef>
              <a:spcAft>
                <a:spcPts val="0"/>
              </a:spcAft>
              <a:buSzPts val="2000"/>
              <a:buFont typeface="Open Sans"/>
              <a:buChar char="•"/>
            </a:pPr>
            <a:r>
              <a:rPr lang="en-US" sz="2000">
                <a:latin typeface="Open Sans"/>
                <a:ea typeface="Open Sans"/>
                <a:cs typeface="Open Sans"/>
                <a:sym typeface="Open Sans"/>
              </a:rPr>
              <a:t>Comparing NaK and water as coolant options</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US" sz="2000">
                <a:latin typeface="Open Sans"/>
                <a:ea typeface="Open Sans"/>
                <a:cs typeface="Open Sans"/>
                <a:sym typeface="Open Sans"/>
              </a:rPr>
              <a:t>Overall mass savings achieved when using water compared to NaK even though heat pipes need to be slightly thicker and heavier </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US" sz="2000">
                <a:latin typeface="Open Sans"/>
                <a:ea typeface="Open Sans"/>
                <a:cs typeface="Open Sans"/>
                <a:sym typeface="Open Sans"/>
              </a:rPr>
              <a:t>Mass savings apply even as system pressure decreases and radiator temperature increases, less safety and compatibility issues</a:t>
            </a:r>
            <a:endParaRPr sz="2000">
              <a:latin typeface="Open Sans"/>
              <a:ea typeface="Open Sans"/>
              <a:cs typeface="Open Sans"/>
              <a:sym typeface="Open Sans"/>
            </a:endParaRPr>
          </a:p>
        </p:txBody>
      </p:sp>
      <p:sp>
        <p:nvSpPr>
          <p:cNvPr id="228" name="Google Shape;228;g1b645a6b7ae_0_123"/>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A Comparison of Coolant Options for Brayton Power Conversion Heat Rejection Systems</a:t>
            </a:r>
            <a:endParaRPr sz="3200"/>
          </a:p>
        </p:txBody>
      </p:sp>
      <p:pic>
        <p:nvPicPr>
          <p:cNvPr id="229" name="Google Shape;229;g1b645a6b7ae_0_123"/>
          <p:cNvPicPr preferRelativeResize="0"/>
          <p:nvPr/>
        </p:nvPicPr>
        <p:blipFill>
          <a:blip r:embed="rId3">
            <a:alphaModFix/>
          </a:blip>
          <a:stretch>
            <a:fillRect/>
          </a:stretch>
        </p:blipFill>
        <p:spPr>
          <a:xfrm>
            <a:off x="6565200" y="1904175"/>
            <a:ext cx="5381625" cy="2352675"/>
          </a:xfrm>
          <a:prstGeom prst="rect">
            <a:avLst/>
          </a:prstGeom>
          <a:noFill/>
          <a:ln>
            <a:noFill/>
          </a:ln>
        </p:spPr>
      </p:pic>
      <p:pic>
        <p:nvPicPr>
          <p:cNvPr id="230" name="Google Shape;230;g1b645a6b7ae_0_123"/>
          <p:cNvPicPr preferRelativeResize="0"/>
          <p:nvPr/>
        </p:nvPicPr>
        <p:blipFill>
          <a:blip r:embed="rId4">
            <a:alphaModFix/>
          </a:blip>
          <a:stretch>
            <a:fillRect/>
          </a:stretch>
        </p:blipFill>
        <p:spPr>
          <a:xfrm>
            <a:off x="9428650" y="4408425"/>
            <a:ext cx="2518175" cy="2201994"/>
          </a:xfrm>
          <a:prstGeom prst="rect">
            <a:avLst/>
          </a:prstGeom>
          <a:noFill/>
          <a:ln>
            <a:noFill/>
          </a:ln>
        </p:spPr>
      </p:pic>
      <p:pic>
        <p:nvPicPr>
          <p:cNvPr id="231" name="Google Shape;231;g1b645a6b7ae_0_123"/>
          <p:cNvPicPr preferRelativeResize="0"/>
          <p:nvPr/>
        </p:nvPicPr>
        <p:blipFill>
          <a:blip r:embed="rId5">
            <a:alphaModFix/>
          </a:blip>
          <a:stretch>
            <a:fillRect/>
          </a:stretch>
        </p:blipFill>
        <p:spPr>
          <a:xfrm>
            <a:off x="6657868" y="4408425"/>
            <a:ext cx="2678107" cy="220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b645a6b7ae_0_7"/>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238" name="Google Shape;238;g1b645a6b7ae_0_7"/>
          <p:cNvSpPr txBox="1">
            <a:spLocks noGrp="1"/>
          </p:cNvSpPr>
          <p:nvPr>
            <p:ph type="title"/>
          </p:nvPr>
        </p:nvSpPr>
        <p:spPr>
          <a:xfrm>
            <a:off x="0" y="763091"/>
            <a:ext cx="12192000" cy="456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Titanium Water Heat Pipes Overview and Testing</a:t>
            </a:r>
            <a:endParaRPr/>
          </a:p>
        </p:txBody>
      </p:sp>
      <p:sp>
        <p:nvSpPr>
          <p:cNvPr id="239" name="Google Shape;239;g1b645a6b7ae_0_7"/>
          <p:cNvSpPr txBox="1">
            <a:spLocks noGrp="1"/>
          </p:cNvSpPr>
          <p:nvPr>
            <p:ph type="body" idx="1"/>
          </p:nvPr>
        </p:nvSpPr>
        <p:spPr>
          <a:xfrm>
            <a:off x="0" y="1371604"/>
            <a:ext cx="12192000" cy="1752600"/>
          </a:xfrm>
          <a:prstGeom prst="rect">
            <a:avLst/>
          </a:prstGeom>
        </p:spPr>
        <p:txBody>
          <a:bodyPr spcFirstLastPara="1" wrap="square" lIns="91425" tIns="45700" rIns="91425" bIns="45700" anchor="t" anchorCtr="0">
            <a:normAutofit/>
          </a:bodyPr>
          <a:lstStyle/>
          <a:p>
            <a:pPr marL="0" lvl="0" indent="0" algn="ctr" rtl="0">
              <a:spcBef>
                <a:spcPts val="640"/>
              </a:spcBef>
              <a:spcAft>
                <a:spcPts val="0"/>
              </a:spcAft>
              <a:buNone/>
            </a:pPr>
            <a:endParaRPr/>
          </a:p>
        </p:txBody>
      </p:sp>
      <p:pic>
        <p:nvPicPr>
          <p:cNvPr id="240" name="Google Shape;240;g1b645a6b7ae_0_7"/>
          <p:cNvPicPr preferRelativeResize="0"/>
          <p:nvPr/>
        </p:nvPicPr>
        <p:blipFill>
          <a:blip r:embed="rId3">
            <a:alphaModFix/>
          </a:blip>
          <a:stretch>
            <a:fillRect/>
          </a:stretch>
        </p:blipFill>
        <p:spPr>
          <a:xfrm>
            <a:off x="-404225" y="3448575"/>
            <a:ext cx="6122758" cy="3409425"/>
          </a:xfrm>
          <a:prstGeom prst="rect">
            <a:avLst/>
          </a:prstGeom>
          <a:noFill/>
          <a:ln>
            <a:noFill/>
          </a:ln>
        </p:spPr>
      </p:pic>
      <p:pic>
        <p:nvPicPr>
          <p:cNvPr id="241" name="Google Shape;241;g1b645a6b7ae_0_7"/>
          <p:cNvPicPr preferRelativeResize="0"/>
          <p:nvPr/>
        </p:nvPicPr>
        <p:blipFill rotWithShape="1">
          <a:blip r:embed="rId4">
            <a:alphaModFix/>
          </a:blip>
          <a:srcRect r="34512"/>
          <a:stretch/>
        </p:blipFill>
        <p:spPr>
          <a:xfrm>
            <a:off x="5718525" y="3485975"/>
            <a:ext cx="4923865" cy="3409425"/>
          </a:xfrm>
          <a:prstGeom prst="rect">
            <a:avLst/>
          </a:prstGeom>
          <a:noFill/>
          <a:ln>
            <a:noFill/>
          </a:ln>
        </p:spPr>
      </p:pic>
      <p:pic>
        <p:nvPicPr>
          <p:cNvPr id="242" name="Google Shape;242;g1b645a6b7ae_0_7"/>
          <p:cNvPicPr preferRelativeResize="0"/>
          <p:nvPr/>
        </p:nvPicPr>
        <p:blipFill rotWithShape="1">
          <a:blip r:embed="rId4">
            <a:alphaModFix/>
          </a:blip>
          <a:srcRect l="71651"/>
          <a:stretch/>
        </p:blipFill>
        <p:spPr>
          <a:xfrm>
            <a:off x="10362675" y="3467275"/>
            <a:ext cx="2131493" cy="340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b645a6b7ae_0_137"/>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249" name="Google Shape;249;g1b645a6b7ae_0_137"/>
          <p:cNvSpPr txBox="1">
            <a:spLocks noGrp="1"/>
          </p:cNvSpPr>
          <p:nvPr>
            <p:ph type="body" idx="1"/>
          </p:nvPr>
        </p:nvSpPr>
        <p:spPr>
          <a:xfrm>
            <a:off x="380105" y="2054979"/>
            <a:ext cx="11571900" cy="39990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Clr>
                <a:schemeClr val="dk1"/>
              </a:buClr>
              <a:buSzPts val="1100"/>
              <a:buFont typeface="Arial"/>
              <a:buNone/>
            </a:pPr>
            <a:r>
              <a:rPr lang="en-US" sz="2000" b="1">
                <a:latin typeface="Open Sans"/>
                <a:ea typeface="Open Sans"/>
                <a:cs typeface="Open Sans"/>
                <a:sym typeface="Open Sans"/>
              </a:rPr>
              <a:t>Authors:</a:t>
            </a:r>
            <a:r>
              <a:rPr lang="en-US" sz="2000">
                <a:latin typeface="Open Sans"/>
                <a:ea typeface="Open Sans"/>
                <a:cs typeface="Open Sans"/>
                <a:sym typeface="Open Sans"/>
              </a:rPr>
              <a:t> William Anderson, Peter Dussinger, Richard Bonner, David Sarraf (Advanced Cooling Technologies)</a:t>
            </a:r>
            <a:endParaRPr sz="2000">
              <a:latin typeface="Open Sans"/>
              <a:ea typeface="Open Sans"/>
              <a:cs typeface="Open Sans"/>
              <a:sym typeface="Open Sans"/>
            </a:endParaRPr>
          </a:p>
          <a:p>
            <a:pPr marL="0" lvl="0" indent="0" algn="l" rtl="0">
              <a:spcBef>
                <a:spcPts val="640"/>
              </a:spcBef>
              <a:spcAft>
                <a:spcPts val="0"/>
              </a:spcAft>
              <a:buNone/>
            </a:pPr>
            <a:r>
              <a:rPr lang="en-US" sz="2000" b="1">
                <a:latin typeface="Open Sans"/>
                <a:ea typeface="Open Sans"/>
                <a:cs typeface="Open Sans"/>
                <a:sym typeface="Open Sans"/>
              </a:rPr>
              <a:t>Summary:</a:t>
            </a:r>
            <a:endParaRPr sz="2000" b="1">
              <a:latin typeface="Open Sans"/>
              <a:ea typeface="Open Sans"/>
              <a:cs typeface="Open Sans"/>
              <a:sym typeface="Open Sans"/>
            </a:endParaRPr>
          </a:p>
          <a:p>
            <a:pPr marL="457200" lvl="0" indent="-355600" algn="l" rtl="0">
              <a:spcBef>
                <a:spcPts val="640"/>
              </a:spcBef>
              <a:spcAft>
                <a:spcPts val="0"/>
              </a:spcAft>
              <a:buSzPts val="2000"/>
              <a:buFont typeface="Open Sans"/>
              <a:buChar char="•"/>
            </a:pPr>
            <a:r>
              <a:rPr lang="en-US" sz="2000">
                <a:latin typeface="Open Sans"/>
                <a:ea typeface="Open Sans"/>
                <a:cs typeface="Open Sans"/>
                <a:sym typeface="Open Sans"/>
              </a:rPr>
              <a:t>New fabrication method for titanium heat pipes explored (cannot be extruded like aluminium)</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US" sz="2000">
                <a:latin typeface="Open Sans"/>
                <a:ea typeface="Open Sans"/>
                <a:cs typeface="Open Sans"/>
                <a:sym typeface="Open Sans"/>
              </a:rPr>
              <a:t>Using grooved wicks for simplicity</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US" sz="2000">
                <a:latin typeface="Open Sans"/>
                <a:ea typeface="Open Sans"/>
                <a:cs typeface="Open Sans"/>
                <a:sym typeface="Open Sans"/>
              </a:rPr>
              <a:t>Graphite foam saddles used to bond heat pipes to radiator fins</a:t>
            </a:r>
            <a:endParaRPr sz="2000">
              <a:latin typeface="Open Sans"/>
              <a:ea typeface="Open Sans"/>
              <a:cs typeface="Open Sans"/>
              <a:sym typeface="Open Sans"/>
            </a:endParaRPr>
          </a:p>
        </p:txBody>
      </p:sp>
      <p:sp>
        <p:nvSpPr>
          <p:cNvPr id="250" name="Google Shape;250;g1b645a6b7ae_0_137"/>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High Temperature Titanium/Water and Monel/Water Heat Pipes</a:t>
            </a:r>
            <a:endParaRPr sz="3200"/>
          </a:p>
        </p:txBody>
      </p:sp>
      <p:pic>
        <p:nvPicPr>
          <p:cNvPr id="251" name="Google Shape;251;g1b645a6b7ae_0_137"/>
          <p:cNvPicPr preferRelativeResize="0"/>
          <p:nvPr/>
        </p:nvPicPr>
        <p:blipFill>
          <a:blip r:embed="rId3">
            <a:alphaModFix/>
          </a:blip>
          <a:stretch>
            <a:fillRect/>
          </a:stretch>
        </p:blipFill>
        <p:spPr>
          <a:xfrm>
            <a:off x="1672676" y="4770450"/>
            <a:ext cx="6575650" cy="1738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b645a6b7ae_0_239"/>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258" name="Google Shape;258;g1b645a6b7ae_0_239"/>
          <p:cNvSpPr txBox="1">
            <a:spLocks noGrp="1"/>
          </p:cNvSpPr>
          <p:nvPr>
            <p:ph type="body" idx="1"/>
          </p:nvPr>
        </p:nvSpPr>
        <p:spPr>
          <a:xfrm>
            <a:off x="380100" y="2054975"/>
            <a:ext cx="5042100" cy="4371000"/>
          </a:xfrm>
          <a:prstGeom prst="rect">
            <a:avLst/>
          </a:prstGeom>
        </p:spPr>
        <p:txBody>
          <a:bodyPr spcFirstLastPara="1" wrap="square" lIns="91425" tIns="45700" rIns="91425" bIns="45700" anchor="t" anchorCtr="0">
            <a:normAutofit lnSpcReduction="10000"/>
          </a:bodyPr>
          <a:lstStyle/>
          <a:p>
            <a:pPr marL="0" lvl="0" indent="0" algn="l" rtl="0">
              <a:spcBef>
                <a:spcPts val="640"/>
              </a:spcBef>
              <a:spcAft>
                <a:spcPts val="0"/>
              </a:spcAft>
              <a:buNone/>
            </a:pPr>
            <a:r>
              <a:rPr lang="en-US" sz="2000" b="1">
                <a:latin typeface="Open Sans"/>
                <a:ea typeface="Open Sans"/>
                <a:cs typeface="Open Sans"/>
                <a:sym typeface="Open Sans"/>
              </a:rPr>
              <a:t>Authors:</a:t>
            </a:r>
            <a:r>
              <a:rPr lang="en-US" sz="2000">
                <a:latin typeface="Open Sans"/>
                <a:ea typeface="Open Sans"/>
                <a:cs typeface="Open Sans"/>
                <a:sym typeface="Open Sans"/>
              </a:rPr>
              <a:t> James Sanzi (Sest Inc.)</a:t>
            </a:r>
            <a:endParaRPr sz="2000">
              <a:latin typeface="Open Sans"/>
              <a:ea typeface="Open Sans"/>
              <a:cs typeface="Open Sans"/>
              <a:sym typeface="Open Sans"/>
            </a:endParaRPr>
          </a:p>
          <a:p>
            <a:pPr marL="0" lvl="0" indent="0" algn="l" rtl="0">
              <a:spcBef>
                <a:spcPts val="640"/>
              </a:spcBef>
              <a:spcAft>
                <a:spcPts val="0"/>
              </a:spcAft>
              <a:buNone/>
            </a:pPr>
            <a:r>
              <a:rPr lang="en-US" sz="2000" b="1">
                <a:latin typeface="Open Sans"/>
                <a:ea typeface="Open Sans"/>
                <a:cs typeface="Open Sans"/>
                <a:sym typeface="Open Sans"/>
              </a:rPr>
              <a:t>Summary: </a:t>
            </a:r>
            <a:endParaRPr sz="2000" b="1">
              <a:latin typeface="Open Sans"/>
              <a:ea typeface="Open Sans"/>
              <a:cs typeface="Open Sans"/>
              <a:sym typeface="Open Sans"/>
            </a:endParaRPr>
          </a:p>
          <a:p>
            <a:pPr marL="457200" lvl="0" indent="-355600" algn="l" rtl="0">
              <a:spcBef>
                <a:spcPts val="640"/>
              </a:spcBef>
              <a:spcAft>
                <a:spcPts val="0"/>
              </a:spcAft>
              <a:buSzPts val="2000"/>
              <a:buFont typeface="Open Sans"/>
              <a:buChar char="•"/>
            </a:pPr>
            <a:r>
              <a:rPr lang="en-US" sz="2000">
                <a:latin typeface="Open Sans"/>
                <a:ea typeface="Open Sans"/>
                <a:cs typeface="Open Sans"/>
                <a:sym typeface="Open Sans"/>
              </a:rPr>
              <a:t>Performance evaluation of heat pipes with different wicks</a:t>
            </a:r>
            <a:endParaRPr sz="200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Thermocouple measurements show felt metal and machined groove heat pipes perform similarly and slightly better than artery screen heat pipes</a:t>
            </a:r>
            <a:endParaRPr sz="200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However, screen artery heat pipes show better performance at higher inclinations</a:t>
            </a:r>
            <a:endParaRPr sz="200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Best heat pipes reject 500 W at 500K operating temperature</a:t>
            </a:r>
            <a:endParaRPr sz="2000">
              <a:latin typeface="Open Sans"/>
              <a:ea typeface="Open Sans"/>
              <a:cs typeface="Open Sans"/>
              <a:sym typeface="Open Sans"/>
            </a:endParaRPr>
          </a:p>
        </p:txBody>
      </p:sp>
      <p:sp>
        <p:nvSpPr>
          <p:cNvPr id="259" name="Google Shape;259;g1b645a6b7ae_0_239"/>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Thermal Performance of High Temperature Titanium-Water Heat Pipe by Multiple Heat Pipe Manufacturers</a:t>
            </a:r>
            <a:endParaRPr sz="3200"/>
          </a:p>
        </p:txBody>
      </p:sp>
      <p:pic>
        <p:nvPicPr>
          <p:cNvPr id="260" name="Google Shape;260;g1b645a6b7ae_0_239"/>
          <p:cNvPicPr preferRelativeResize="0"/>
          <p:nvPr/>
        </p:nvPicPr>
        <p:blipFill>
          <a:blip r:embed="rId3">
            <a:alphaModFix/>
          </a:blip>
          <a:stretch>
            <a:fillRect/>
          </a:stretch>
        </p:blipFill>
        <p:spPr>
          <a:xfrm>
            <a:off x="8140750" y="3543300"/>
            <a:ext cx="4038600" cy="3314700"/>
          </a:xfrm>
          <a:prstGeom prst="rect">
            <a:avLst/>
          </a:prstGeom>
          <a:noFill/>
          <a:ln>
            <a:noFill/>
          </a:ln>
        </p:spPr>
      </p:pic>
      <p:pic>
        <p:nvPicPr>
          <p:cNvPr id="261" name="Google Shape;261;g1b645a6b7ae_0_239"/>
          <p:cNvPicPr preferRelativeResize="0"/>
          <p:nvPr/>
        </p:nvPicPr>
        <p:blipFill>
          <a:blip r:embed="rId4">
            <a:alphaModFix/>
          </a:blip>
          <a:stretch>
            <a:fillRect/>
          </a:stretch>
        </p:blipFill>
        <p:spPr>
          <a:xfrm>
            <a:off x="5672050" y="2054988"/>
            <a:ext cx="1609725" cy="1809750"/>
          </a:xfrm>
          <a:prstGeom prst="rect">
            <a:avLst/>
          </a:prstGeom>
          <a:noFill/>
          <a:ln>
            <a:noFill/>
          </a:ln>
        </p:spPr>
      </p:pic>
      <p:pic>
        <p:nvPicPr>
          <p:cNvPr id="262" name="Google Shape;262;g1b645a6b7ae_0_239"/>
          <p:cNvPicPr preferRelativeResize="0"/>
          <p:nvPr/>
        </p:nvPicPr>
        <p:blipFill>
          <a:blip r:embed="rId5">
            <a:alphaModFix/>
          </a:blip>
          <a:stretch>
            <a:fillRect/>
          </a:stretch>
        </p:blipFill>
        <p:spPr>
          <a:xfrm>
            <a:off x="7824350" y="2364538"/>
            <a:ext cx="3629025" cy="1190625"/>
          </a:xfrm>
          <a:prstGeom prst="rect">
            <a:avLst/>
          </a:prstGeom>
          <a:noFill/>
          <a:ln>
            <a:noFill/>
          </a:ln>
        </p:spPr>
      </p:pic>
      <p:pic>
        <p:nvPicPr>
          <p:cNvPr id="263" name="Google Shape;263;g1b645a6b7ae_0_239"/>
          <p:cNvPicPr preferRelativeResize="0"/>
          <p:nvPr/>
        </p:nvPicPr>
        <p:blipFill>
          <a:blip r:embed="rId6">
            <a:alphaModFix/>
          </a:blip>
          <a:stretch>
            <a:fillRect/>
          </a:stretch>
        </p:blipFill>
        <p:spPr>
          <a:xfrm>
            <a:off x="5169525" y="3924400"/>
            <a:ext cx="3019425" cy="140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b645a6b7ae_0_165"/>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
        <p:nvSpPr>
          <p:cNvPr id="270" name="Google Shape;270;g1b645a6b7ae_0_165"/>
          <p:cNvSpPr txBox="1">
            <a:spLocks noGrp="1"/>
          </p:cNvSpPr>
          <p:nvPr>
            <p:ph type="body" idx="1"/>
          </p:nvPr>
        </p:nvSpPr>
        <p:spPr>
          <a:xfrm>
            <a:off x="380103" y="2054975"/>
            <a:ext cx="5056200" cy="3999000"/>
          </a:xfrm>
          <a:prstGeom prst="rect">
            <a:avLst/>
          </a:prstGeom>
        </p:spPr>
        <p:txBody>
          <a:bodyPr spcFirstLastPara="1" wrap="square" lIns="91425" tIns="45700" rIns="91425" bIns="45700" anchor="t" anchorCtr="0">
            <a:normAutofit fontScale="85000" lnSpcReduction="10000"/>
          </a:bodyPr>
          <a:lstStyle/>
          <a:p>
            <a:pPr marL="0" lvl="0" indent="0" algn="l" rtl="0">
              <a:spcBef>
                <a:spcPts val="640"/>
              </a:spcBef>
              <a:spcAft>
                <a:spcPts val="0"/>
              </a:spcAft>
              <a:buClr>
                <a:schemeClr val="dk1"/>
              </a:buClr>
              <a:buSzPct val="55000"/>
              <a:buFont typeface="Arial"/>
              <a:buNone/>
            </a:pPr>
            <a:r>
              <a:rPr lang="en-US" sz="2000" b="1">
                <a:latin typeface="Open Sans"/>
                <a:ea typeface="Open Sans"/>
                <a:cs typeface="Open Sans"/>
                <a:sym typeface="Open Sans"/>
              </a:rPr>
              <a:t>Authors: </a:t>
            </a:r>
            <a:r>
              <a:rPr lang="en-US" sz="2000">
                <a:latin typeface="Open Sans"/>
                <a:ea typeface="Open Sans"/>
                <a:cs typeface="Open Sans"/>
                <a:sym typeface="Open Sans"/>
              </a:rPr>
              <a:t>Donald Jaworske, John Siamidis (NASA Glenn Research Center),  James Sanzi (Sest Inc)</a:t>
            </a:r>
            <a:endParaRPr sz="2000">
              <a:latin typeface="Open Sans"/>
              <a:ea typeface="Open Sans"/>
              <a:cs typeface="Open Sans"/>
              <a:sym typeface="Open Sans"/>
            </a:endParaRPr>
          </a:p>
          <a:p>
            <a:pPr marL="0" lvl="0" indent="0" algn="l" rtl="0">
              <a:spcBef>
                <a:spcPts val="640"/>
              </a:spcBef>
              <a:spcAft>
                <a:spcPts val="0"/>
              </a:spcAft>
              <a:buNone/>
            </a:pPr>
            <a:r>
              <a:rPr lang="en-US" sz="2000" b="1">
                <a:latin typeface="Open Sans"/>
                <a:ea typeface="Open Sans"/>
                <a:cs typeface="Open Sans"/>
                <a:sym typeface="Open Sans"/>
              </a:rPr>
              <a:t>Summary:</a:t>
            </a:r>
            <a:endParaRPr sz="2000" b="1">
              <a:latin typeface="Open Sans"/>
              <a:ea typeface="Open Sans"/>
              <a:cs typeface="Open Sans"/>
              <a:sym typeface="Open Sans"/>
            </a:endParaRPr>
          </a:p>
          <a:p>
            <a:pPr marL="457200" lvl="0" indent="-336550" algn="l" rtl="0">
              <a:lnSpc>
                <a:spcPct val="115000"/>
              </a:lnSpc>
              <a:spcBef>
                <a:spcPts val="0"/>
              </a:spcBef>
              <a:spcAft>
                <a:spcPts val="0"/>
              </a:spcAft>
              <a:buSzPct val="100000"/>
              <a:buFont typeface="Open Sans"/>
              <a:buChar char="•"/>
            </a:pPr>
            <a:r>
              <a:rPr lang="en-US" sz="2000">
                <a:latin typeface="Open Sans"/>
                <a:ea typeface="Open Sans"/>
                <a:cs typeface="Open Sans"/>
                <a:sym typeface="Open Sans"/>
              </a:rPr>
              <a:t>Simulating lunar conditions where water is frozen so it is necessary to thaw heat pipes </a:t>
            </a:r>
            <a:endParaRPr sz="2000">
              <a:latin typeface="Open Sans"/>
              <a:ea typeface="Open Sans"/>
              <a:cs typeface="Open Sans"/>
              <a:sym typeface="Open Sans"/>
            </a:endParaRPr>
          </a:p>
          <a:p>
            <a:pPr marL="457200" lvl="0" indent="-336550" algn="l" rtl="0">
              <a:lnSpc>
                <a:spcPct val="115000"/>
              </a:lnSpc>
              <a:spcBef>
                <a:spcPts val="0"/>
              </a:spcBef>
              <a:spcAft>
                <a:spcPts val="0"/>
              </a:spcAft>
              <a:buSzPct val="100000"/>
              <a:buFont typeface="Open Sans"/>
              <a:buChar char="•"/>
            </a:pPr>
            <a:r>
              <a:rPr lang="en-US" sz="2000">
                <a:latin typeface="Open Sans"/>
                <a:ea typeface="Open Sans"/>
                <a:cs typeface="Open Sans"/>
                <a:sym typeface="Open Sans"/>
              </a:rPr>
              <a:t>Sun illumination is not enough to thaw heat pipes, additional evaporator wattage needed</a:t>
            </a:r>
            <a:endParaRPr sz="2000">
              <a:latin typeface="Open Sans"/>
              <a:ea typeface="Open Sans"/>
              <a:cs typeface="Open Sans"/>
              <a:sym typeface="Open Sans"/>
            </a:endParaRPr>
          </a:p>
          <a:p>
            <a:pPr marL="457200" lvl="0" indent="-336550" algn="l" rtl="0">
              <a:lnSpc>
                <a:spcPct val="115000"/>
              </a:lnSpc>
              <a:spcBef>
                <a:spcPts val="0"/>
              </a:spcBef>
              <a:spcAft>
                <a:spcPts val="0"/>
              </a:spcAft>
              <a:buSzPct val="100000"/>
              <a:buFont typeface="Open Sans"/>
              <a:buChar char="•"/>
            </a:pPr>
            <a:r>
              <a:rPr lang="en-US" sz="2000">
                <a:latin typeface="Open Sans"/>
                <a:ea typeface="Open Sans"/>
                <a:cs typeface="Open Sans"/>
                <a:sym typeface="Open Sans"/>
              </a:rPr>
              <a:t>High thermal conductivity of facesheet offers the possibility of a cascading start by starting one heat pipe and allowing heat flow through the face sheet to melt the water in the next heat pipe</a:t>
            </a:r>
            <a:endParaRPr sz="2000">
              <a:latin typeface="Open Sans"/>
              <a:ea typeface="Open Sans"/>
              <a:cs typeface="Open Sans"/>
              <a:sym typeface="Open Sans"/>
            </a:endParaRPr>
          </a:p>
        </p:txBody>
      </p:sp>
      <p:sp>
        <p:nvSpPr>
          <p:cNvPr id="271" name="Google Shape;271;g1b645a6b7ae_0_165"/>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Cold Start of a Radiator Equipped with Titanium-Water Heat Pipes</a:t>
            </a:r>
            <a:endParaRPr sz="3200"/>
          </a:p>
        </p:txBody>
      </p:sp>
      <p:pic>
        <p:nvPicPr>
          <p:cNvPr id="272" name="Google Shape;272;g1b645a6b7ae_0_165"/>
          <p:cNvPicPr preferRelativeResize="0"/>
          <p:nvPr/>
        </p:nvPicPr>
        <p:blipFill>
          <a:blip r:embed="rId3">
            <a:alphaModFix/>
          </a:blip>
          <a:stretch>
            <a:fillRect/>
          </a:stretch>
        </p:blipFill>
        <p:spPr>
          <a:xfrm>
            <a:off x="5673238" y="1830425"/>
            <a:ext cx="4186838" cy="4152140"/>
          </a:xfrm>
          <a:prstGeom prst="rect">
            <a:avLst/>
          </a:prstGeom>
          <a:noFill/>
          <a:ln>
            <a:noFill/>
          </a:ln>
        </p:spPr>
      </p:pic>
      <p:pic>
        <p:nvPicPr>
          <p:cNvPr id="273" name="Google Shape;273;g1b645a6b7ae_0_165"/>
          <p:cNvPicPr preferRelativeResize="0"/>
          <p:nvPr/>
        </p:nvPicPr>
        <p:blipFill rotWithShape="1">
          <a:blip r:embed="rId4">
            <a:alphaModFix/>
          </a:blip>
          <a:srcRect l="52143" b="7407"/>
          <a:stretch/>
        </p:blipFill>
        <p:spPr>
          <a:xfrm>
            <a:off x="9860075" y="2029150"/>
            <a:ext cx="1892450" cy="3754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b645a6b7ae_0_58"/>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
        <p:nvSpPr>
          <p:cNvPr id="280" name="Google Shape;280;g1b645a6b7ae_0_58"/>
          <p:cNvSpPr txBox="1">
            <a:spLocks noGrp="1"/>
          </p:cNvSpPr>
          <p:nvPr>
            <p:ph type="title"/>
          </p:nvPr>
        </p:nvSpPr>
        <p:spPr>
          <a:xfrm>
            <a:off x="0" y="763091"/>
            <a:ext cx="12192000" cy="456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Thermosyphons</a:t>
            </a:r>
            <a:endParaRPr/>
          </a:p>
        </p:txBody>
      </p:sp>
      <p:sp>
        <p:nvSpPr>
          <p:cNvPr id="281" name="Google Shape;281;g1b645a6b7ae_0_58"/>
          <p:cNvSpPr txBox="1">
            <a:spLocks noGrp="1"/>
          </p:cNvSpPr>
          <p:nvPr>
            <p:ph type="body" idx="1"/>
          </p:nvPr>
        </p:nvSpPr>
        <p:spPr>
          <a:xfrm>
            <a:off x="0" y="1761904"/>
            <a:ext cx="12192000" cy="1752600"/>
          </a:xfrm>
          <a:prstGeom prst="rect">
            <a:avLst/>
          </a:prstGeom>
        </p:spPr>
        <p:txBody>
          <a:bodyPr spcFirstLastPara="1" wrap="square" lIns="91425" tIns="45700" rIns="91425" bIns="45700" anchor="t" anchorCtr="0">
            <a:normAutofit/>
          </a:bodyPr>
          <a:lstStyle/>
          <a:p>
            <a:pPr marL="0" lvl="0" indent="0" algn="ctr" rtl="0">
              <a:spcBef>
                <a:spcPts val="640"/>
              </a:spcBef>
              <a:spcAft>
                <a:spcPts val="0"/>
              </a:spcAft>
              <a:buNone/>
            </a:pPr>
            <a:r>
              <a:rPr lang="en-US"/>
              <a:t>A subset of heat pipes that operate in a gravity field, liquid in evaporator gets transferred to condenser where it returns via capillary action</a:t>
            </a:r>
            <a:endParaRPr/>
          </a:p>
        </p:txBody>
      </p:sp>
      <p:pic>
        <p:nvPicPr>
          <p:cNvPr id="282" name="Google Shape;282;g1b645a6b7ae_0_58"/>
          <p:cNvPicPr preferRelativeResize="0"/>
          <p:nvPr/>
        </p:nvPicPr>
        <p:blipFill>
          <a:blip r:embed="rId3">
            <a:alphaModFix/>
          </a:blip>
          <a:stretch>
            <a:fillRect/>
          </a:stretch>
        </p:blipFill>
        <p:spPr>
          <a:xfrm>
            <a:off x="-83625" y="3019225"/>
            <a:ext cx="5603500" cy="3838775"/>
          </a:xfrm>
          <a:prstGeom prst="rect">
            <a:avLst/>
          </a:prstGeom>
          <a:noFill/>
          <a:ln>
            <a:noFill/>
          </a:ln>
        </p:spPr>
      </p:pic>
      <p:pic>
        <p:nvPicPr>
          <p:cNvPr id="283" name="Google Shape;283;g1b645a6b7ae_0_58"/>
          <p:cNvPicPr preferRelativeResize="0"/>
          <p:nvPr/>
        </p:nvPicPr>
        <p:blipFill>
          <a:blip r:embed="rId4">
            <a:alphaModFix/>
          </a:blip>
          <a:stretch>
            <a:fillRect/>
          </a:stretch>
        </p:blipFill>
        <p:spPr>
          <a:xfrm>
            <a:off x="5519875" y="4057288"/>
            <a:ext cx="6672125" cy="19781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b645a6b7ae_0_277"/>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
        <p:nvSpPr>
          <p:cNvPr id="290" name="Google Shape;290;g1b645a6b7ae_0_277"/>
          <p:cNvSpPr txBox="1">
            <a:spLocks noGrp="1"/>
          </p:cNvSpPr>
          <p:nvPr>
            <p:ph type="body" idx="1"/>
          </p:nvPr>
        </p:nvSpPr>
        <p:spPr>
          <a:xfrm>
            <a:off x="380100" y="2115000"/>
            <a:ext cx="5168100" cy="39990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000" b="1">
                <a:latin typeface="Open Sans"/>
                <a:ea typeface="Open Sans"/>
                <a:cs typeface="Open Sans"/>
                <a:sym typeface="Open Sans"/>
              </a:rPr>
              <a:t>Authors:</a:t>
            </a:r>
            <a:r>
              <a:rPr lang="en-US" sz="2000">
                <a:latin typeface="Open Sans"/>
                <a:ea typeface="Open Sans"/>
                <a:cs typeface="Open Sans"/>
                <a:sym typeface="Open Sans"/>
              </a:rPr>
              <a:t> Marc Gibson, Donald Jaworske (NASA Glenn), James Sanzi (Sest Inc.), Damir Ljubanovic (Gilcrest Electric)</a:t>
            </a:r>
            <a:endParaRPr sz="2000">
              <a:latin typeface="Open Sans"/>
              <a:ea typeface="Open Sans"/>
              <a:cs typeface="Open Sans"/>
              <a:sym typeface="Open Sans"/>
            </a:endParaRPr>
          </a:p>
          <a:p>
            <a:pPr marL="0" lvl="0" indent="0" algn="l" rtl="0">
              <a:spcBef>
                <a:spcPts val="640"/>
              </a:spcBef>
              <a:spcAft>
                <a:spcPts val="0"/>
              </a:spcAft>
              <a:buNone/>
            </a:pPr>
            <a:r>
              <a:rPr lang="en-US" sz="2000" b="1">
                <a:latin typeface="Open Sans"/>
                <a:ea typeface="Open Sans"/>
                <a:cs typeface="Open Sans"/>
                <a:sym typeface="Open Sans"/>
              </a:rPr>
              <a:t>Summary:</a:t>
            </a:r>
            <a:endParaRPr sz="200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Condenser flooding phenomenon: gravity forces acting on the condenser fluid cannot overcome shear forces created by vapor escaping evaporator throat which stalls heat transfer </a:t>
            </a:r>
            <a:endParaRPr sz="200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Specific amount of fluid used to make sure thermosyphon functions properly (2.0 g) </a:t>
            </a:r>
            <a:endParaRPr sz="2000">
              <a:latin typeface="Open Sans"/>
              <a:ea typeface="Open Sans"/>
              <a:cs typeface="Open Sans"/>
              <a:sym typeface="Open Sans"/>
            </a:endParaRPr>
          </a:p>
          <a:p>
            <a:pPr marL="0" lvl="0" indent="0" algn="l" rtl="0">
              <a:lnSpc>
                <a:spcPct val="115000"/>
              </a:lnSpc>
              <a:spcBef>
                <a:spcPts val="0"/>
              </a:spcBef>
              <a:spcAft>
                <a:spcPts val="0"/>
              </a:spcAft>
              <a:buNone/>
            </a:pPr>
            <a:endParaRPr sz="2000">
              <a:latin typeface="Open Sans"/>
              <a:ea typeface="Open Sans"/>
              <a:cs typeface="Open Sans"/>
              <a:sym typeface="Open Sans"/>
            </a:endParaRPr>
          </a:p>
          <a:p>
            <a:pPr marL="0" lvl="0" indent="0" algn="l" rtl="0">
              <a:spcBef>
                <a:spcPts val="640"/>
              </a:spcBef>
              <a:spcAft>
                <a:spcPts val="0"/>
              </a:spcAft>
              <a:buNone/>
            </a:pPr>
            <a:endParaRPr sz="2000">
              <a:latin typeface="Open Sans"/>
              <a:ea typeface="Open Sans"/>
              <a:cs typeface="Open Sans"/>
              <a:sym typeface="Open Sans"/>
            </a:endParaRPr>
          </a:p>
        </p:txBody>
      </p:sp>
      <p:sp>
        <p:nvSpPr>
          <p:cNvPr id="291" name="Google Shape;291;g1b645a6b7ae_0_277"/>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Thermosyphon Flooding in Reduced Gravity Environments Test Results</a:t>
            </a:r>
            <a:endParaRPr sz="3200"/>
          </a:p>
        </p:txBody>
      </p:sp>
      <p:pic>
        <p:nvPicPr>
          <p:cNvPr id="292" name="Google Shape;292;g1b645a6b7ae_0_277"/>
          <p:cNvPicPr preferRelativeResize="0"/>
          <p:nvPr/>
        </p:nvPicPr>
        <p:blipFill>
          <a:blip r:embed="rId3">
            <a:alphaModFix/>
          </a:blip>
          <a:stretch>
            <a:fillRect/>
          </a:stretch>
        </p:blipFill>
        <p:spPr>
          <a:xfrm>
            <a:off x="6124960" y="2174562"/>
            <a:ext cx="5101290" cy="375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1b645a6b7ae_0_172"/>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299" name="Google Shape;299;g1b645a6b7ae_0_172"/>
          <p:cNvSpPr txBox="1">
            <a:spLocks noGrp="1"/>
          </p:cNvSpPr>
          <p:nvPr>
            <p:ph type="body" idx="1"/>
          </p:nvPr>
        </p:nvSpPr>
        <p:spPr>
          <a:xfrm>
            <a:off x="381002" y="2101050"/>
            <a:ext cx="5794800" cy="3999000"/>
          </a:xfrm>
          <a:prstGeom prst="rect">
            <a:avLst/>
          </a:prstGeom>
        </p:spPr>
        <p:txBody>
          <a:bodyPr spcFirstLastPara="1" wrap="square" lIns="91425" tIns="45700" rIns="91425" bIns="45700" anchor="t" anchorCtr="0">
            <a:normAutofit lnSpcReduction="10000"/>
          </a:bodyPr>
          <a:lstStyle/>
          <a:p>
            <a:pPr marL="0" lvl="0" indent="0" algn="l" rtl="0">
              <a:spcBef>
                <a:spcPts val="640"/>
              </a:spcBef>
              <a:spcAft>
                <a:spcPts val="0"/>
              </a:spcAft>
              <a:buClr>
                <a:schemeClr val="dk1"/>
              </a:buClr>
              <a:buSzPts val="1100"/>
              <a:buFont typeface="Arial"/>
              <a:buNone/>
            </a:pPr>
            <a:r>
              <a:rPr lang="en-US" sz="2000" b="1" dirty="0">
                <a:latin typeface="Open Sans"/>
                <a:ea typeface="Open Sans"/>
                <a:cs typeface="Open Sans"/>
                <a:sym typeface="Open Sans"/>
              </a:rPr>
              <a:t>Authors: </a:t>
            </a:r>
            <a:r>
              <a:rPr lang="en-US" sz="2000" dirty="0">
                <a:latin typeface="Open Sans"/>
                <a:ea typeface="Open Sans"/>
                <a:cs typeface="Open Sans"/>
                <a:sym typeface="Open Sans"/>
              </a:rPr>
              <a:t>Donald </a:t>
            </a:r>
            <a:r>
              <a:rPr lang="en-US" sz="2000" dirty="0" err="1">
                <a:latin typeface="Open Sans"/>
                <a:ea typeface="Open Sans"/>
                <a:cs typeface="Open Sans"/>
                <a:sym typeface="Open Sans"/>
              </a:rPr>
              <a:t>Jaworske</a:t>
            </a:r>
            <a:r>
              <a:rPr lang="en-US" sz="2000" dirty="0">
                <a:latin typeface="Open Sans"/>
                <a:ea typeface="Open Sans"/>
                <a:cs typeface="Open Sans"/>
                <a:sym typeface="Open Sans"/>
              </a:rPr>
              <a:t>, Duane Beach (NASA Glenn), James </a:t>
            </a:r>
            <a:r>
              <a:rPr lang="en-US" sz="2000" dirty="0" err="1">
                <a:latin typeface="Open Sans"/>
                <a:ea typeface="Open Sans"/>
                <a:cs typeface="Open Sans"/>
                <a:sym typeface="Open Sans"/>
              </a:rPr>
              <a:t>Sanzi</a:t>
            </a:r>
            <a:r>
              <a:rPr lang="en-US" sz="2000" dirty="0">
                <a:latin typeface="Open Sans"/>
                <a:ea typeface="Open Sans"/>
                <a:cs typeface="Open Sans"/>
                <a:sym typeface="Open Sans"/>
              </a:rPr>
              <a:t> (</a:t>
            </a:r>
            <a:r>
              <a:rPr lang="en-US" sz="2000" dirty="0" err="1">
                <a:latin typeface="Open Sans"/>
                <a:ea typeface="Open Sans"/>
                <a:cs typeface="Open Sans"/>
                <a:sym typeface="Open Sans"/>
              </a:rPr>
              <a:t>Sest</a:t>
            </a:r>
            <a:r>
              <a:rPr lang="en-US" sz="2000" dirty="0">
                <a:latin typeface="Open Sans"/>
                <a:ea typeface="Open Sans"/>
                <a:cs typeface="Open Sans"/>
                <a:sym typeface="Open Sans"/>
              </a:rPr>
              <a:t> Inc)</a:t>
            </a:r>
            <a:endParaRPr sz="2000" dirty="0">
              <a:latin typeface="Open Sans"/>
              <a:ea typeface="Open Sans"/>
              <a:cs typeface="Open Sans"/>
              <a:sym typeface="Open Sans"/>
            </a:endParaRPr>
          </a:p>
          <a:p>
            <a:pPr marL="0" lvl="0" indent="0" algn="l" rtl="0">
              <a:spcBef>
                <a:spcPts val="640"/>
              </a:spcBef>
              <a:spcAft>
                <a:spcPts val="0"/>
              </a:spcAft>
              <a:buNone/>
            </a:pPr>
            <a:r>
              <a:rPr lang="en-US" sz="2000" b="1" dirty="0">
                <a:latin typeface="Open Sans"/>
                <a:ea typeface="Open Sans"/>
                <a:cs typeface="Open Sans"/>
                <a:sym typeface="Open Sans"/>
              </a:rPr>
              <a:t>Summary:</a:t>
            </a:r>
            <a:endParaRPr sz="2000" b="1" dirty="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dirty="0">
                <a:latin typeface="Open Sans"/>
                <a:ea typeface="Open Sans"/>
                <a:cs typeface="Open Sans"/>
                <a:sym typeface="Open Sans"/>
              </a:rPr>
              <a:t>Combining polymer matrix composites with heat pipes to </a:t>
            </a:r>
            <a:r>
              <a:rPr lang="en-US" sz="2000" dirty="0" err="1">
                <a:latin typeface="Open Sans"/>
                <a:ea typeface="Open Sans"/>
                <a:cs typeface="Open Sans"/>
                <a:sym typeface="Open Sans"/>
              </a:rPr>
              <a:t>minimise</a:t>
            </a:r>
            <a:r>
              <a:rPr lang="en-US" sz="2000" dirty="0">
                <a:latin typeface="Open Sans"/>
                <a:ea typeface="Open Sans"/>
                <a:cs typeface="Open Sans"/>
                <a:sym typeface="Open Sans"/>
              </a:rPr>
              <a:t> mass and increase performance</a:t>
            </a:r>
            <a:endParaRPr sz="2000" dirty="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dirty="0">
                <a:latin typeface="Open Sans"/>
                <a:ea typeface="Open Sans"/>
                <a:cs typeface="Open Sans"/>
                <a:sym typeface="Open Sans"/>
              </a:rPr>
              <a:t>High thermal conductivity thermal fibers successfully spread heat (independent of polymer matrix used) but mixed panel performance (poor conductance through adhesive layers and low areal density of contact between graphite and interface)</a:t>
            </a:r>
            <a:endParaRPr sz="2000" dirty="0">
              <a:latin typeface="Open Sans"/>
              <a:ea typeface="Open Sans"/>
              <a:cs typeface="Open Sans"/>
              <a:sym typeface="Open Sans"/>
            </a:endParaRPr>
          </a:p>
        </p:txBody>
      </p:sp>
      <p:sp>
        <p:nvSpPr>
          <p:cNvPr id="300" name="Google Shape;300;g1b645a6b7ae_0_172"/>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Heat Rejection Systems Utilising Composites and Heat Pipes: Design and Performance Testing</a:t>
            </a:r>
            <a:endParaRPr sz="3200"/>
          </a:p>
        </p:txBody>
      </p:sp>
      <p:pic>
        <p:nvPicPr>
          <p:cNvPr id="301" name="Google Shape;301;g1b645a6b7ae_0_172"/>
          <p:cNvPicPr preferRelativeResize="0"/>
          <p:nvPr/>
        </p:nvPicPr>
        <p:blipFill>
          <a:blip r:embed="rId3">
            <a:alphaModFix/>
          </a:blip>
          <a:stretch>
            <a:fillRect/>
          </a:stretch>
        </p:blipFill>
        <p:spPr>
          <a:xfrm>
            <a:off x="5668350" y="2007200"/>
            <a:ext cx="6671875" cy="1796275"/>
          </a:xfrm>
          <a:prstGeom prst="rect">
            <a:avLst/>
          </a:prstGeom>
          <a:noFill/>
          <a:ln>
            <a:noFill/>
          </a:ln>
        </p:spPr>
      </p:pic>
      <p:pic>
        <p:nvPicPr>
          <p:cNvPr id="302" name="Google Shape;302;g1b645a6b7ae_0_172"/>
          <p:cNvPicPr preferRelativeResize="0"/>
          <p:nvPr/>
        </p:nvPicPr>
        <p:blipFill>
          <a:blip r:embed="rId4">
            <a:alphaModFix/>
          </a:blip>
          <a:stretch>
            <a:fillRect/>
          </a:stretch>
        </p:blipFill>
        <p:spPr>
          <a:xfrm>
            <a:off x="6427572" y="3879275"/>
            <a:ext cx="5398078" cy="297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A277B-2C33-12D6-07C3-5F0D77183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Title 3">
            <a:extLst>
              <a:ext uri="{FF2B5EF4-FFF2-40B4-BE49-F238E27FC236}">
                <a16:creationId xmlns:a16="http://schemas.microsoft.com/office/drawing/2014/main" id="{1A6A25C3-F574-F0B5-0228-18AC53F6F29A}"/>
              </a:ext>
            </a:extLst>
          </p:cNvPr>
          <p:cNvSpPr>
            <a:spLocks noGrp="1"/>
          </p:cNvSpPr>
          <p:nvPr>
            <p:ph type="title"/>
          </p:nvPr>
        </p:nvSpPr>
        <p:spPr/>
        <p:txBody>
          <a:bodyPr>
            <a:normAutofit fontScale="90000"/>
          </a:bodyPr>
          <a:lstStyle/>
          <a:p>
            <a:r>
              <a:rPr lang="en-US" dirty="0"/>
              <a:t>Halide Compatibility</a:t>
            </a:r>
          </a:p>
        </p:txBody>
      </p:sp>
      <p:sp>
        <p:nvSpPr>
          <p:cNvPr id="5" name="Text Placeholder 4">
            <a:extLst>
              <a:ext uri="{FF2B5EF4-FFF2-40B4-BE49-F238E27FC236}">
                <a16:creationId xmlns:a16="http://schemas.microsoft.com/office/drawing/2014/main" id="{0776DA52-3029-C985-1F85-650FA86161F3}"/>
              </a:ext>
            </a:extLst>
          </p:cNvPr>
          <p:cNvSpPr>
            <a:spLocks noGrp="1"/>
          </p:cNvSpPr>
          <p:nvPr>
            <p:ph type="body" idx="2"/>
          </p:nvPr>
        </p:nvSpPr>
        <p:spPr>
          <a:xfrm>
            <a:off x="385881" y="1447800"/>
            <a:ext cx="11379399" cy="4876800"/>
          </a:xfrm>
        </p:spPr>
        <p:txBody>
          <a:bodyPr>
            <a:norm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Electrochemical theory to test compatibility (</a:t>
            </a:r>
            <a:r>
              <a:rPr lang="en-US" sz="2400" dirty="0" err="1">
                <a:latin typeface="Open Sans" panose="020B0606030504020204" pitchFamily="34" charset="0"/>
                <a:ea typeface="Open Sans" panose="020B0606030504020204" pitchFamily="34" charset="0"/>
                <a:cs typeface="Open Sans" panose="020B0606030504020204" pitchFamily="34" charset="0"/>
              </a:rPr>
              <a:t>Saaski</a:t>
            </a:r>
            <a:r>
              <a:rPr lang="en-US" sz="2400" dirty="0">
                <a:latin typeface="Open Sans" panose="020B0606030504020204" pitchFamily="34" charset="0"/>
                <a:ea typeface="Open Sans" panose="020B0606030504020204" pitchFamily="34" charset="0"/>
                <a:cs typeface="Open Sans" panose="020B0606030504020204" pitchFamily="34" charset="0"/>
              </a:rPr>
              <a:t> and </a:t>
            </a:r>
            <a:r>
              <a:rPr lang="en-US" sz="2400" dirty="0" err="1">
                <a:latin typeface="Open Sans" panose="020B0606030504020204" pitchFamily="34" charset="0"/>
                <a:ea typeface="Open Sans" panose="020B0606030504020204" pitchFamily="34" charset="0"/>
                <a:cs typeface="Open Sans" panose="020B0606030504020204" pitchFamily="34" charset="0"/>
              </a:rPr>
              <a:t>Hartl</a:t>
            </a:r>
            <a:r>
              <a:rPr lang="en-US" sz="2400" dirty="0">
                <a:latin typeface="Open Sans" panose="020B0606030504020204" pitchFamily="34" charset="0"/>
                <a:ea typeface="Open Sans" panose="020B0606030504020204" pitchFamily="34" charset="0"/>
                <a:cs typeface="Open Sans" panose="020B0606030504020204" pitchFamily="34" charset="0"/>
              </a:rPr>
              <a:t>, 1980)</a:t>
            </a:r>
          </a:p>
        </p:txBody>
      </p:sp>
      <p:pic>
        <p:nvPicPr>
          <p:cNvPr id="6" name="Picture 5">
            <a:extLst>
              <a:ext uri="{FF2B5EF4-FFF2-40B4-BE49-F238E27FC236}">
                <a16:creationId xmlns:a16="http://schemas.microsoft.com/office/drawing/2014/main" id="{B6941F8B-ECF5-DBCA-9FA9-ED2901232904}"/>
              </a:ext>
            </a:extLst>
          </p:cNvPr>
          <p:cNvPicPr>
            <a:picLocks noChangeAspect="1"/>
          </p:cNvPicPr>
          <p:nvPr/>
        </p:nvPicPr>
        <p:blipFill>
          <a:blip r:embed="rId2"/>
          <a:stretch>
            <a:fillRect/>
          </a:stretch>
        </p:blipFill>
        <p:spPr>
          <a:xfrm>
            <a:off x="1351075" y="2221586"/>
            <a:ext cx="7085789" cy="4134766"/>
          </a:xfrm>
          <a:prstGeom prst="rect">
            <a:avLst/>
          </a:prstGeom>
        </p:spPr>
      </p:pic>
    </p:spTree>
    <p:extLst>
      <p:ext uri="{BB962C8B-B14F-4D97-AF65-F5344CB8AC3E}">
        <p14:creationId xmlns:p14="http://schemas.microsoft.com/office/powerpoint/2010/main" val="40389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A277B-2C33-12D6-07C3-5F0D77183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4" name="Title 3">
            <a:extLst>
              <a:ext uri="{FF2B5EF4-FFF2-40B4-BE49-F238E27FC236}">
                <a16:creationId xmlns:a16="http://schemas.microsoft.com/office/drawing/2014/main" id="{1A6A25C3-F574-F0B5-0228-18AC53F6F29A}"/>
              </a:ext>
            </a:extLst>
          </p:cNvPr>
          <p:cNvSpPr>
            <a:spLocks noGrp="1"/>
          </p:cNvSpPr>
          <p:nvPr>
            <p:ph type="title"/>
          </p:nvPr>
        </p:nvSpPr>
        <p:spPr/>
        <p:txBody>
          <a:bodyPr>
            <a:normAutofit fontScale="90000"/>
          </a:bodyPr>
          <a:lstStyle/>
          <a:p>
            <a:r>
              <a:rPr lang="en-US" dirty="0"/>
              <a:t>Halide Compatibility</a:t>
            </a:r>
          </a:p>
        </p:txBody>
      </p:sp>
      <p:sp>
        <p:nvSpPr>
          <p:cNvPr id="5" name="Text Placeholder 4">
            <a:extLst>
              <a:ext uri="{FF2B5EF4-FFF2-40B4-BE49-F238E27FC236}">
                <a16:creationId xmlns:a16="http://schemas.microsoft.com/office/drawing/2014/main" id="{0776DA52-3029-C985-1F85-650FA86161F3}"/>
              </a:ext>
            </a:extLst>
          </p:cNvPr>
          <p:cNvSpPr>
            <a:spLocks noGrp="1"/>
          </p:cNvSpPr>
          <p:nvPr>
            <p:ph type="body" idx="2"/>
          </p:nvPr>
        </p:nvSpPr>
        <p:spPr>
          <a:xfrm>
            <a:off x="385881" y="1447800"/>
            <a:ext cx="11379399" cy="4876800"/>
          </a:xfrm>
        </p:spPr>
        <p:txBody>
          <a:bodyPr>
            <a:norm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Electrochemical method to test compatibility (</a:t>
            </a:r>
            <a:r>
              <a:rPr lang="en-US" sz="2400" dirty="0" err="1">
                <a:latin typeface="Open Sans" panose="020B0606030504020204" pitchFamily="34" charset="0"/>
                <a:ea typeface="Open Sans" panose="020B0606030504020204" pitchFamily="34" charset="0"/>
                <a:cs typeface="Open Sans" panose="020B0606030504020204" pitchFamily="34" charset="0"/>
              </a:rPr>
              <a:t>Tarau</a:t>
            </a:r>
            <a:r>
              <a:rPr lang="en-US" sz="2400" dirty="0">
                <a:latin typeface="Open Sans" panose="020B0606030504020204" pitchFamily="34" charset="0"/>
                <a:ea typeface="Open Sans" panose="020B0606030504020204" pitchFamily="34" charset="0"/>
                <a:cs typeface="Open Sans" panose="020B0606030504020204" pitchFamily="34" charset="0"/>
              </a:rPr>
              <a:t> et al. 2007)</a:t>
            </a:r>
          </a:p>
          <a:p>
            <a:pPr lvl="1"/>
            <a:r>
              <a:rPr lang="en-US" sz="2400" dirty="0">
                <a:latin typeface="Open Sans" panose="020B0606030504020204" pitchFamily="34" charset="0"/>
                <a:ea typeface="Open Sans" panose="020B0606030504020204" pitchFamily="34" charset="0"/>
                <a:cs typeface="Open Sans" panose="020B0606030504020204" pitchFamily="34" charset="0"/>
              </a:rPr>
              <a:t>Predicts probability of reaction between a halide and a metal envelope</a:t>
            </a:r>
          </a:p>
        </p:txBody>
      </p:sp>
      <p:pic>
        <p:nvPicPr>
          <p:cNvPr id="3" name="Picture 2">
            <a:extLst>
              <a:ext uri="{FF2B5EF4-FFF2-40B4-BE49-F238E27FC236}">
                <a16:creationId xmlns:a16="http://schemas.microsoft.com/office/drawing/2014/main" id="{86FD0E0E-88F1-4659-4A70-76C504F5034A}"/>
              </a:ext>
            </a:extLst>
          </p:cNvPr>
          <p:cNvPicPr>
            <a:picLocks noChangeAspect="1"/>
          </p:cNvPicPr>
          <p:nvPr/>
        </p:nvPicPr>
        <p:blipFill>
          <a:blip r:embed="rId2"/>
          <a:stretch>
            <a:fillRect/>
          </a:stretch>
        </p:blipFill>
        <p:spPr>
          <a:xfrm>
            <a:off x="7213600" y="2917888"/>
            <a:ext cx="4978400" cy="3213100"/>
          </a:xfrm>
          <a:prstGeom prst="rect">
            <a:avLst/>
          </a:prstGeom>
        </p:spPr>
      </p:pic>
      <p:pic>
        <p:nvPicPr>
          <p:cNvPr id="7" name="Picture 6">
            <a:extLst>
              <a:ext uri="{FF2B5EF4-FFF2-40B4-BE49-F238E27FC236}">
                <a16:creationId xmlns:a16="http://schemas.microsoft.com/office/drawing/2014/main" id="{FBE14803-465F-A75D-3169-86A88AFFA18C}"/>
              </a:ext>
            </a:extLst>
          </p:cNvPr>
          <p:cNvPicPr>
            <a:picLocks noChangeAspect="1"/>
          </p:cNvPicPr>
          <p:nvPr/>
        </p:nvPicPr>
        <p:blipFill>
          <a:blip r:embed="rId3"/>
          <a:stretch>
            <a:fillRect/>
          </a:stretch>
        </p:blipFill>
        <p:spPr>
          <a:xfrm>
            <a:off x="167541" y="2917888"/>
            <a:ext cx="7264400" cy="2882900"/>
          </a:xfrm>
          <a:prstGeom prst="rect">
            <a:avLst/>
          </a:prstGeom>
        </p:spPr>
      </p:pic>
    </p:spTree>
    <p:extLst>
      <p:ext uri="{BB962C8B-B14F-4D97-AF65-F5344CB8AC3E}">
        <p14:creationId xmlns:p14="http://schemas.microsoft.com/office/powerpoint/2010/main" val="232959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b645a6b7ae_0_41"/>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50" name="Google Shape;150;g1b645a6b7ae_0_41"/>
          <p:cNvSpPr txBox="1">
            <a:spLocks noGrp="1"/>
          </p:cNvSpPr>
          <p:nvPr>
            <p:ph type="title"/>
          </p:nvPr>
        </p:nvSpPr>
        <p:spPr>
          <a:xfrm>
            <a:off x="383866" y="615757"/>
            <a:ext cx="8739600" cy="603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t>Project Overview</a:t>
            </a:r>
            <a:endParaRPr sz="3200"/>
          </a:p>
        </p:txBody>
      </p:sp>
      <p:sp>
        <p:nvSpPr>
          <p:cNvPr id="151" name="Google Shape;151;g1b645a6b7ae_0_41"/>
          <p:cNvSpPr txBox="1">
            <a:spLocks noGrp="1"/>
          </p:cNvSpPr>
          <p:nvPr>
            <p:ph type="body" idx="2"/>
          </p:nvPr>
        </p:nvSpPr>
        <p:spPr>
          <a:xfrm>
            <a:off x="139506" y="1447800"/>
            <a:ext cx="5811600" cy="4876800"/>
          </a:xfrm>
          <a:prstGeom prst="rect">
            <a:avLst/>
          </a:prstGeom>
        </p:spPr>
        <p:txBody>
          <a:bodyPr spcFirstLastPara="1" wrap="square" lIns="91425" tIns="45700" rIns="91425" bIns="45700" anchor="ctr" anchorCtr="0">
            <a:normAutofit/>
          </a:bodyPr>
          <a:lstStyle/>
          <a:p>
            <a:pPr marL="457200" lvl="0" indent="-381000" algn="l" rtl="0">
              <a:lnSpc>
                <a:spcPct val="90000"/>
              </a:lnSpc>
              <a:spcBef>
                <a:spcPts val="0"/>
              </a:spcBef>
              <a:spcAft>
                <a:spcPts val="0"/>
              </a:spcAft>
              <a:buSzPts val="2400"/>
              <a:buChar char="●"/>
            </a:pPr>
            <a:r>
              <a:rPr lang="en-US" sz="2400">
                <a:latin typeface="Open Sans"/>
                <a:ea typeface="Open Sans"/>
                <a:cs typeface="Open Sans"/>
                <a:sym typeface="Open Sans"/>
              </a:rPr>
              <a:t>Using additive manufacturing with porous ceramic to develop </a:t>
            </a:r>
            <a:r>
              <a:rPr lang="en-US" sz="2400" b="1">
                <a:latin typeface="Open Sans"/>
                <a:ea typeface="Open Sans"/>
                <a:cs typeface="Open Sans"/>
                <a:sym typeface="Open Sans"/>
              </a:rPr>
              <a:t>low mass</a:t>
            </a:r>
            <a:r>
              <a:rPr lang="en-US" sz="2400">
                <a:latin typeface="Open Sans"/>
                <a:ea typeface="Open Sans"/>
                <a:cs typeface="Open Sans"/>
                <a:sym typeface="Open Sans"/>
              </a:rPr>
              <a:t> (&lt; 2 kg/m</a:t>
            </a:r>
            <a:r>
              <a:rPr lang="en-US" sz="2400" baseline="30000">
                <a:latin typeface="Open Sans"/>
                <a:ea typeface="Open Sans"/>
                <a:cs typeface="Open Sans"/>
                <a:sym typeface="Open Sans"/>
              </a:rPr>
              <a:t>2</a:t>
            </a:r>
            <a:r>
              <a:rPr lang="en-US" sz="2400">
                <a:latin typeface="Open Sans"/>
                <a:ea typeface="Open Sans"/>
                <a:cs typeface="Open Sans"/>
                <a:sym typeface="Open Sans"/>
              </a:rPr>
              <a:t>), </a:t>
            </a:r>
            <a:r>
              <a:rPr lang="en-US" sz="2400" b="1">
                <a:latin typeface="Open Sans"/>
                <a:ea typeface="Open Sans"/>
                <a:cs typeface="Open Sans"/>
                <a:sym typeface="Open Sans"/>
              </a:rPr>
              <a:t>high temperature</a:t>
            </a:r>
            <a:r>
              <a:rPr lang="en-US" sz="2400">
                <a:latin typeface="Open Sans"/>
                <a:ea typeface="Open Sans"/>
                <a:cs typeface="Open Sans"/>
                <a:sym typeface="Open Sans"/>
              </a:rPr>
              <a:t> (&gt; 500 K) embedded heat rejection systems</a:t>
            </a:r>
            <a:endParaRPr sz="2400">
              <a:latin typeface="Open Sans"/>
              <a:ea typeface="Open Sans"/>
              <a:cs typeface="Open Sans"/>
              <a:sym typeface="Open Sans"/>
            </a:endParaRPr>
          </a:p>
          <a:p>
            <a:pPr marL="0" lvl="0" indent="0" algn="l" rtl="0">
              <a:lnSpc>
                <a:spcPct val="90000"/>
              </a:lnSpc>
              <a:spcBef>
                <a:spcPts val="0"/>
              </a:spcBef>
              <a:spcAft>
                <a:spcPts val="0"/>
              </a:spcAft>
              <a:buNone/>
            </a:pPr>
            <a:endParaRPr sz="2400">
              <a:latin typeface="Open Sans"/>
              <a:ea typeface="Open Sans"/>
              <a:cs typeface="Open Sans"/>
              <a:sym typeface="Open Sans"/>
            </a:endParaRPr>
          </a:p>
          <a:p>
            <a:pPr marL="457200" lvl="0" indent="-381000" algn="l" rtl="0">
              <a:lnSpc>
                <a:spcPct val="90000"/>
              </a:lnSpc>
              <a:spcBef>
                <a:spcPts val="0"/>
              </a:spcBef>
              <a:spcAft>
                <a:spcPts val="0"/>
              </a:spcAft>
              <a:buSzPts val="2400"/>
              <a:buFont typeface="Open Sans"/>
              <a:buChar char="●"/>
            </a:pPr>
            <a:r>
              <a:rPr lang="en-US" sz="2400">
                <a:latin typeface="Open Sans"/>
                <a:ea typeface="Open Sans"/>
                <a:cs typeface="Open Sans"/>
                <a:sym typeface="Open Sans"/>
              </a:rPr>
              <a:t>Applications in nuclear power systems in space</a:t>
            </a:r>
            <a:endParaRPr sz="2400">
              <a:latin typeface="Open Sans"/>
              <a:ea typeface="Open Sans"/>
              <a:cs typeface="Open Sans"/>
              <a:sym typeface="Open Sans"/>
            </a:endParaRPr>
          </a:p>
          <a:p>
            <a:pPr marL="0" lvl="0" indent="0" algn="l" rtl="0">
              <a:lnSpc>
                <a:spcPct val="90000"/>
              </a:lnSpc>
              <a:spcBef>
                <a:spcPts val="0"/>
              </a:spcBef>
              <a:spcAft>
                <a:spcPts val="0"/>
              </a:spcAft>
              <a:buNone/>
            </a:pPr>
            <a:endParaRPr sz="2400">
              <a:latin typeface="Open Sans"/>
              <a:ea typeface="Open Sans"/>
              <a:cs typeface="Open Sans"/>
              <a:sym typeface="Open Sans"/>
            </a:endParaRPr>
          </a:p>
          <a:p>
            <a:pPr marL="457200" lvl="0" indent="-381000" algn="l" rtl="0">
              <a:lnSpc>
                <a:spcPct val="90000"/>
              </a:lnSpc>
              <a:spcBef>
                <a:spcPts val="0"/>
              </a:spcBef>
              <a:spcAft>
                <a:spcPts val="0"/>
              </a:spcAft>
              <a:buSzPts val="2400"/>
              <a:buFont typeface="Open Sans"/>
              <a:buChar char="●"/>
            </a:pPr>
            <a:r>
              <a:rPr lang="en-US" sz="2400">
                <a:latin typeface="Open Sans"/>
                <a:ea typeface="Open Sans"/>
                <a:cs typeface="Open Sans"/>
                <a:sym typeface="Open Sans"/>
              </a:rPr>
              <a:t>Ceramic manufacturing plan underway, investigating potential heat pipe designs</a:t>
            </a:r>
            <a:endParaRPr sz="2400">
              <a:latin typeface="Open Sans"/>
              <a:ea typeface="Open Sans"/>
              <a:cs typeface="Open Sans"/>
              <a:sym typeface="Open Sans"/>
            </a:endParaRPr>
          </a:p>
        </p:txBody>
      </p:sp>
      <p:pic>
        <p:nvPicPr>
          <p:cNvPr id="152" name="Google Shape;152;g1b645a6b7ae_0_41"/>
          <p:cNvPicPr preferRelativeResize="0"/>
          <p:nvPr/>
        </p:nvPicPr>
        <p:blipFill>
          <a:blip r:embed="rId3">
            <a:alphaModFix/>
          </a:blip>
          <a:stretch>
            <a:fillRect/>
          </a:stretch>
        </p:blipFill>
        <p:spPr>
          <a:xfrm>
            <a:off x="5833950" y="2188449"/>
            <a:ext cx="6232301" cy="2655900"/>
          </a:xfrm>
          <a:prstGeom prst="rect">
            <a:avLst/>
          </a:prstGeom>
          <a:noFill/>
          <a:ln>
            <a:noFill/>
          </a:ln>
        </p:spPr>
      </p:pic>
      <p:sp>
        <p:nvSpPr>
          <p:cNvPr id="153" name="Google Shape;153;g1b645a6b7ae_0_41"/>
          <p:cNvSpPr txBox="1"/>
          <p:nvPr/>
        </p:nvSpPr>
        <p:spPr>
          <a:xfrm>
            <a:off x="5896200" y="5185325"/>
            <a:ext cx="58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a:ea typeface="Times"/>
                <a:cs typeface="Times"/>
                <a:sym typeface="Times"/>
              </a:rPr>
              <a:t>Fig 1: Integrated design concept of AdVECT using AM</a:t>
            </a:r>
            <a:endParaRPr>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A277B-2C33-12D6-07C3-5F0D77183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4" name="Title 3">
            <a:extLst>
              <a:ext uri="{FF2B5EF4-FFF2-40B4-BE49-F238E27FC236}">
                <a16:creationId xmlns:a16="http://schemas.microsoft.com/office/drawing/2014/main" id="{1A6A25C3-F574-F0B5-0228-18AC53F6F29A}"/>
              </a:ext>
            </a:extLst>
          </p:cNvPr>
          <p:cNvSpPr>
            <a:spLocks noGrp="1"/>
          </p:cNvSpPr>
          <p:nvPr>
            <p:ph type="title"/>
          </p:nvPr>
        </p:nvSpPr>
        <p:spPr/>
        <p:txBody>
          <a:bodyPr>
            <a:normAutofit fontScale="90000"/>
          </a:bodyPr>
          <a:lstStyle/>
          <a:p>
            <a:r>
              <a:rPr lang="en-US" dirty="0"/>
              <a:t>Halide Compatibility</a:t>
            </a:r>
          </a:p>
        </p:txBody>
      </p:sp>
      <p:sp>
        <p:nvSpPr>
          <p:cNvPr id="5" name="Text Placeholder 4">
            <a:extLst>
              <a:ext uri="{FF2B5EF4-FFF2-40B4-BE49-F238E27FC236}">
                <a16:creationId xmlns:a16="http://schemas.microsoft.com/office/drawing/2014/main" id="{0776DA52-3029-C985-1F85-650FA86161F3}"/>
              </a:ext>
            </a:extLst>
          </p:cNvPr>
          <p:cNvSpPr>
            <a:spLocks noGrp="1"/>
          </p:cNvSpPr>
          <p:nvPr>
            <p:ph type="body" idx="2"/>
          </p:nvPr>
        </p:nvSpPr>
        <p:spPr>
          <a:xfrm>
            <a:off x="385881" y="1447800"/>
            <a:ext cx="11379399" cy="4876800"/>
          </a:xfrm>
        </p:spPr>
        <p:txBody>
          <a:bodyPr>
            <a:norm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Electrochemical method to test compatibility (</a:t>
            </a:r>
            <a:r>
              <a:rPr lang="en-US" sz="2400" dirty="0" err="1">
                <a:latin typeface="Open Sans" panose="020B0606030504020204" pitchFamily="34" charset="0"/>
                <a:ea typeface="Open Sans" panose="020B0606030504020204" pitchFamily="34" charset="0"/>
                <a:cs typeface="Open Sans" panose="020B0606030504020204" pitchFamily="34" charset="0"/>
              </a:rPr>
              <a:t>Tarau</a:t>
            </a:r>
            <a:r>
              <a:rPr lang="en-US" sz="2400" dirty="0">
                <a:latin typeface="Open Sans" panose="020B0606030504020204" pitchFamily="34" charset="0"/>
                <a:ea typeface="Open Sans" panose="020B0606030504020204" pitchFamily="34" charset="0"/>
                <a:cs typeface="Open Sans" panose="020B0606030504020204" pitchFamily="34" charset="0"/>
              </a:rPr>
              <a:t> et al. 2007)</a:t>
            </a:r>
          </a:p>
          <a:p>
            <a:pPr lvl="1"/>
            <a:r>
              <a:rPr lang="en-US" sz="2400" dirty="0">
                <a:latin typeface="Open Sans" panose="020B0606030504020204" pitchFamily="34" charset="0"/>
                <a:ea typeface="Open Sans" panose="020B0606030504020204" pitchFamily="34" charset="0"/>
                <a:cs typeface="Open Sans" panose="020B0606030504020204" pitchFamily="34" charset="0"/>
              </a:rPr>
              <a:t>SbCL</a:t>
            </a:r>
            <a:r>
              <a:rPr lang="en-US" sz="2400" baseline="-25000" dirty="0">
                <a:latin typeface="Open Sans" panose="020B0606030504020204" pitchFamily="34" charset="0"/>
                <a:ea typeface="Open Sans" panose="020B0606030504020204" pitchFamily="34" charset="0"/>
                <a:cs typeface="Open Sans" panose="020B0606030504020204" pitchFamily="34" charset="0"/>
              </a:rPr>
              <a:t>3</a:t>
            </a:r>
            <a:r>
              <a:rPr lang="en-US" sz="2400" dirty="0">
                <a:latin typeface="Open Sans" panose="020B0606030504020204" pitchFamily="34" charset="0"/>
                <a:ea typeface="Open Sans" panose="020B0606030504020204" pitchFamily="34" charset="0"/>
                <a:cs typeface="Open Sans" panose="020B0606030504020204" pitchFamily="34" charset="0"/>
              </a:rPr>
              <a:t> is incompatible with Al-6061 tested pipe</a:t>
            </a:r>
          </a:p>
          <a:p>
            <a:pPr lvl="1"/>
            <a:r>
              <a:rPr lang="en-US" sz="2400" dirty="0">
                <a:latin typeface="Open Sans" panose="020B0606030504020204" pitchFamily="34" charset="0"/>
                <a:ea typeface="Open Sans" panose="020B0606030504020204" pitchFamily="34" charset="0"/>
                <a:cs typeface="Open Sans" panose="020B0606030504020204" pitchFamily="34" charset="0"/>
              </a:rPr>
              <a:t>AlBr</a:t>
            </a:r>
            <a:r>
              <a:rPr lang="en-US" sz="2400" baseline="-25000" dirty="0">
                <a:latin typeface="Open Sans" panose="020B0606030504020204" pitchFamily="34" charset="0"/>
                <a:ea typeface="Open Sans" panose="020B0606030504020204" pitchFamily="34" charset="0"/>
                <a:cs typeface="Open Sans" panose="020B0606030504020204" pitchFamily="34" charset="0"/>
              </a:rPr>
              <a:t>3</a:t>
            </a:r>
            <a:r>
              <a:rPr lang="en-US" sz="2400" dirty="0">
                <a:latin typeface="Open Sans" panose="020B0606030504020204" pitchFamily="34" charset="0"/>
                <a:ea typeface="Open Sans" panose="020B0606030504020204" pitchFamily="34" charset="0"/>
                <a:cs typeface="Open Sans" panose="020B0606030504020204" pitchFamily="34" charset="0"/>
              </a:rPr>
              <a:t> reacts with Al envelope at grain boundaries, forming </a:t>
            </a:r>
            <a:r>
              <a:rPr lang="en-US" sz="2400" dirty="0" err="1">
                <a:latin typeface="Open Sans" panose="020B0606030504020204" pitchFamily="34" charset="0"/>
                <a:ea typeface="Open Sans" panose="020B0606030504020204" pitchFamily="34" charset="0"/>
                <a:cs typeface="Open Sans" panose="020B0606030504020204" pitchFamily="34" charset="0"/>
              </a:rPr>
              <a:t>TiAl</a:t>
            </a:r>
            <a:r>
              <a:rPr lang="en-US" sz="2400" dirty="0">
                <a:latin typeface="Open Sans" panose="020B0606030504020204" pitchFamily="34" charset="0"/>
                <a:ea typeface="Open Sans" panose="020B0606030504020204" pitchFamily="34" charset="0"/>
                <a:cs typeface="Open Sans" panose="020B0606030504020204" pitchFamily="34" charset="0"/>
              </a:rPr>
              <a:t> compounds</a:t>
            </a:r>
          </a:p>
        </p:txBody>
      </p:sp>
      <p:pic>
        <p:nvPicPr>
          <p:cNvPr id="6" name="Picture 5">
            <a:extLst>
              <a:ext uri="{FF2B5EF4-FFF2-40B4-BE49-F238E27FC236}">
                <a16:creationId xmlns:a16="http://schemas.microsoft.com/office/drawing/2014/main" id="{6060B1D5-C6BA-B501-94F0-56B1875688E0}"/>
              </a:ext>
            </a:extLst>
          </p:cNvPr>
          <p:cNvPicPr>
            <a:picLocks noChangeAspect="1"/>
          </p:cNvPicPr>
          <p:nvPr/>
        </p:nvPicPr>
        <p:blipFill>
          <a:blip r:embed="rId2"/>
          <a:stretch>
            <a:fillRect/>
          </a:stretch>
        </p:blipFill>
        <p:spPr>
          <a:xfrm>
            <a:off x="1965960" y="3239609"/>
            <a:ext cx="7772400" cy="3618391"/>
          </a:xfrm>
          <a:prstGeom prst="rect">
            <a:avLst/>
          </a:prstGeom>
        </p:spPr>
      </p:pic>
    </p:spTree>
    <p:extLst>
      <p:ext uri="{BB962C8B-B14F-4D97-AF65-F5344CB8AC3E}">
        <p14:creationId xmlns:p14="http://schemas.microsoft.com/office/powerpoint/2010/main" val="18390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A277B-2C33-12D6-07C3-5F0D77183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4" name="Title 3">
            <a:extLst>
              <a:ext uri="{FF2B5EF4-FFF2-40B4-BE49-F238E27FC236}">
                <a16:creationId xmlns:a16="http://schemas.microsoft.com/office/drawing/2014/main" id="{1A6A25C3-F574-F0B5-0228-18AC53F6F29A}"/>
              </a:ext>
            </a:extLst>
          </p:cNvPr>
          <p:cNvSpPr>
            <a:spLocks noGrp="1"/>
          </p:cNvSpPr>
          <p:nvPr>
            <p:ph type="title"/>
          </p:nvPr>
        </p:nvSpPr>
        <p:spPr/>
        <p:txBody>
          <a:bodyPr>
            <a:normAutofit fontScale="90000"/>
          </a:bodyPr>
          <a:lstStyle/>
          <a:p>
            <a:r>
              <a:rPr lang="en-US" dirty="0"/>
              <a:t>Halide Compatibility</a:t>
            </a:r>
          </a:p>
        </p:txBody>
      </p:sp>
      <p:sp>
        <p:nvSpPr>
          <p:cNvPr id="5" name="Text Placeholder 4">
            <a:extLst>
              <a:ext uri="{FF2B5EF4-FFF2-40B4-BE49-F238E27FC236}">
                <a16:creationId xmlns:a16="http://schemas.microsoft.com/office/drawing/2014/main" id="{0776DA52-3029-C985-1F85-650FA86161F3}"/>
              </a:ext>
            </a:extLst>
          </p:cNvPr>
          <p:cNvSpPr>
            <a:spLocks noGrp="1"/>
          </p:cNvSpPr>
          <p:nvPr>
            <p:ph type="body" idx="2"/>
          </p:nvPr>
        </p:nvSpPr>
        <p:spPr>
          <a:xfrm>
            <a:off x="385881" y="1447800"/>
            <a:ext cx="11379399" cy="4876800"/>
          </a:xfrm>
        </p:spPr>
        <p:txBody>
          <a:bodyPr>
            <a:norm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Electrochemical method to test compatibility (</a:t>
            </a:r>
            <a:r>
              <a:rPr lang="en-US" sz="2400" dirty="0" err="1">
                <a:latin typeface="Open Sans" panose="020B0606030504020204" pitchFamily="34" charset="0"/>
                <a:ea typeface="Open Sans" panose="020B0606030504020204" pitchFamily="34" charset="0"/>
                <a:cs typeface="Open Sans" panose="020B0606030504020204" pitchFamily="34" charset="0"/>
              </a:rPr>
              <a:t>Tarau</a:t>
            </a:r>
            <a:r>
              <a:rPr lang="en-US" sz="2400" dirty="0">
                <a:latin typeface="Open Sans" panose="020B0606030504020204" pitchFamily="34" charset="0"/>
                <a:ea typeface="Open Sans" panose="020B0606030504020204" pitchFamily="34" charset="0"/>
                <a:cs typeface="Open Sans" panose="020B0606030504020204" pitchFamily="34" charset="0"/>
              </a:rPr>
              <a:t> et al. 2007)</a:t>
            </a:r>
          </a:p>
          <a:p>
            <a:pPr lvl="1"/>
            <a:r>
              <a:rPr lang="en-US" sz="2400" dirty="0">
                <a:latin typeface="Open Sans" panose="020B0606030504020204" pitchFamily="34" charset="0"/>
                <a:ea typeface="Open Sans" panose="020B0606030504020204" pitchFamily="34" charset="0"/>
                <a:cs typeface="Open Sans" panose="020B0606030504020204" pitchFamily="34" charset="0"/>
              </a:rPr>
              <a:t>AlCl</a:t>
            </a:r>
            <a:r>
              <a:rPr lang="en-US" sz="2400" baseline="-25000" dirty="0">
                <a:latin typeface="Open Sans" panose="020B0606030504020204" pitchFamily="34" charset="0"/>
                <a:ea typeface="Open Sans" panose="020B0606030504020204" pitchFamily="34" charset="0"/>
                <a:cs typeface="Open Sans" panose="020B0606030504020204" pitchFamily="34" charset="0"/>
              </a:rPr>
              <a:t>3</a:t>
            </a:r>
            <a:r>
              <a:rPr lang="en-US" sz="2400" dirty="0">
                <a:latin typeface="Open Sans" panose="020B0606030504020204" pitchFamily="34" charset="0"/>
                <a:ea typeface="Open Sans" panose="020B0606030504020204" pitchFamily="34" charset="0"/>
                <a:cs typeface="Open Sans" panose="020B0606030504020204" pitchFamily="34" charset="0"/>
              </a:rPr>
              <a:t> and TiCl</a:t>
            </a:r>
            <a:r>
              <a:rPr lang="en-US" sz="2400" baseline="-25000" dirty="0">
                <a:latin typeface="Open Sans" panose="020B0606030504020204" pitchFamily="34" charset="0"/>
                <a:ea typeface="Open Sans" panose="020B0606030504020204" pitchFamily="34" charset="0"/>
                <a:cs typeface="Open Sans" panose="020B0606030504020204" pitchFamily="34" charset="0"/>
              </a:rPr>
              <a:t>4</a:t>
            </a:r>
            <a:r>
              <a:rPr lang="en-US" sz="2400" dirty="0">
                <a:latin typeface="Open Sans" panose="020B0606030504020204" pitchFamily="34" charset="0"/>
                <a:ea typeface="Open Sans" panose="020B0606030504020204" pitchFamily="34" charset="0"/>
                <a:cs typeface="Open Sans" panose="020B0606030504020204" pitchFamily="34" charset="0"/>
              </a:rPr>
              <a:t> have high decomposition potential</a:t>
            </a:r>
          </a:p>
        </p:txBody>
      </p:sp>
      <p:pic>
        <p:nvPicPr>
          <p:cNvPr id="3" name="Picture 2">
            <a:extLst>
              <a:ext uri="{FF2B5EF4-FFF2-40B4-BE49-F238E27FC236}">
                <a16:creationId xmlns:a16="http://schemas.microsoft.com/office/drawing/2014/main" id="{DDC03C18-949C-10B4-1F46-FCEB10DB0258}"/>
              </a:ext>
            </a:extLst>
          </p:cNvPr>
          <p:cNvPicPr>
            <a:picLocks noChangeAspect="1"/>
          </p:cNvPicPr>
          <p:nvPr/>
        </p:nvPicPr>
        <p:blipFill>
          <a:blip r:embed="rId2"/>
          <a:stretch>
            <a:fillRect/>
          </a:stretch>
        </p:blipFill>
        <p:spPr>
          <a:xfrm>
            <a:off x="2872132" y="2591833"/>
            <a:ext cx="5503772" cy="3961367"/>
          </a:xfrm>
          <a:prstGeom prst="rect">
            <a:avLst/>
          </a:prstGeom>
        </p:spPr>
      </p:pic>
    </p:spTree>
    <p:extLst>
      <p:ext uri="{BB962C8B-B14F-4D97-AF65-F5344CB8AC3E}">
        <p14:creationId xmlns:p14="http://schemas.microsoft.com/office/powerpoint/2010/main" val="176506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A277B-2C33-12D6-07C3-5F0D77183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4" name="Title 3">
            <a:extLst>
              <a:ext uri="{FF2B5EF4-FFF2-40B4-BE49-F238E27FC236}">
                <a16:creationId xmlns:a16="http://schemas.microsoft.com/office/drawing/2014/main" id="{1A6A25C3-F574-F0B5-0228-18AC53F6F29A}"/>
              </a:ext>
            </a:extLst>
          </p:cNvPr>
          <p:cNvSpPr>
            <a:spLocks noGrp="1"/>
          </p:cNvSpPr>
          <p:nvPr>
            <p:ph type="title"/>
          </p:nvPr>
        </p:nvSpPr>
        <p:spPr>
          <a:xfrm>
            <a:off x="383866" y="615757"/>
            <a:ext cx="9942758" cy="603443"/>
          </a:xfrm>
        </p:spPr>
        <p:txBody>
          <a:bodyPr>
            <a:normAutofit fontScale="90000"/>
          </a:bodyPr>
          <a:lstStyle/>
          <a:p>
            <a:r>
              <a:rPr lang="en-US" dirty="0"/>
              <a:t>Liquid Transport Factor and Alternatives</a:t>
            </a:r>
          </a:p>
        </p:txBody>
      </p:sp>
      <p:sp>
        <p:nvSpPr>
          <p:cNvPr id="5" name="Text Placeholder 4">
            <a:extLst>
              <a:ext uri="{FF2B5EF4-FFF2-40B4-BE49-F238E27FC236}">
                <a16:creationId xmlns:a16="http://schemas.microsoft.com/office/drawing/2014/main" id="{0776DA52-3029-C985-1F85-650FA86161F3}"/>
              </a:ext>
            </a:extLst>
          </p:cNvPr>
          <p:cNvSpPr>
            <a:spLocks noGrp="1"/>
          </p:cNvSpPr>
          <p:nvPr>
            <p:ph type="body" idx="2"/>
          </p:nvPr>
        </p:nvSpPr>
        <p:spPr>
          <a:xfrm>
            <a:off x="385881" y="1447800"/>
            <a:ext cx="11379399" cy="4876800"/>
          </a:xfrm>
        </p:spPr>
        <p:txBody>
          <a:bodyPr>
            <a:norm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Mercury </a:t>
            </a:r>
          </a:p>
          <a:p>
            <a:r>
              <a:rPr lang="en-US" sz="2400" dirty="0">
                <a:latin typeface="Open Sans" panose="020B0606030504020204" pitchFamily="34" charset="0"/>
                <a:ea typeface="Open Sans" panose="020B0606030504020204" pitchFamily="34" charset="0"/>
                <a:cs typeface="Open Sans" panose="020B0606030504020204" pitchFamily="34" charset="0"/>
              </a:rPr>
              <a:t>Dowtherm fluids</a:t>
            </a:r>
          </a:p>
          <a:p>
            <a:r>
              <a:rPr lang="en-US" sz="2400" dirty="0">
                <a:latin typeface="Open Sans" panose="020B0606030504020204" pitchFamily="34" charset="0"/>
                <a:ea typeface="Open Sans" panose="020B0606030504020204" pitchFamily="34" charset="0"/>
                <a:cs typeface="Open Sans" panose="020B0606030504020204" pitchFamily="34" charset="0"/>
              </a:rPr>
              <a:t>Sulfur/iodine mixtures</a:t>
            </a:r>
          </a:p>
          <a:p>
            <a:r>
              <a:rPr lang="en-US" sz="2400" dirty="0" err="1">
                <a:latin typeface="Open Sans" panose="020B0606030504020204" pitchFamily="34" charset="0"/>
                <a:ea typeface="Open Sans" panose="020B0606030504020204" pitchFamily="34" charset="0"/>
                <a:cs typeface="Open Sans" panose="020B0606030504020204" pitchFamily="34" charset="0"/>
              </a:rPr>
              <a:t>Napthalene</a:t>
            </a: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Phenol</a:t>
            </a:r>
          </a:p>
          <a:p>
            <a:r>
              <a:rPr lang="en-US" sz="2400" dirty="0">
                <a:latin typeface="Open Sans" panose="020B0606030504020204" pitchFamily="34" charset="0"/>
                <a:ea typeface="Open Sans" panose="020B0606030504020204" pitchFamily="34" charset="0"/>
                <a:cs typeface="Open Sans" panose="020B0606030504020204" pitchFamily="34" charset="0"/>
              </a:rPr>
              <a:t>Toluene</a:t>
            </a:r>
          </a:p>
          <a:p>
            <a:r>
              <a:rPr lang="en-US" sz="2400" dirty="0">
                <a:latin typeface="Open Sans" panose="020B0606030504020204" pitchFamily="34" charset="0"/>
                <a:ea typeface="Open Sans" panose="020B0606030504020204" pitchFamily="34" charset="0"/>
                <a:cs typeface="Open Sans" panose="020B0606030504020204" pitchFamily="34" charset="0"/>
              </a:rPr>
              <a:t>Halide salts</a:t>
            </a:r>
          </a:p>
          <a:p>
            <a:r>
              <a:rPr lang="en-US" sz="2400" dirty="0">
                <a:latin typeface="Open Sans" panose="020B0606030504020204" pitchFamily="34" charset="0"/>
                <a:ea typeface="Open Sans" panose="020B0606030504020204" pitchFamily="34" charset="0"/>
                <a:cs typeface="Open Sans" panose="020B0606030504020204" pitchFamily="34" charset="0"/>
              </a:rPr>
              <a:t>Higher merit number is better</a:t>
            </a:r>
          </a:p>
        </p:txBody>
      </p:sp>
      <p:pic>
        <p:nvPicPr>
          <p:cNvPr id="3" name="Picture 2">
            <a:extLst>
              <a:ext uri="{FF2B5EF4-FFF2-40B4-BE49-F238E27FC236}">
                <a16:creationId xmlns:a16="http://schemas.microsoft.com/office/drawing/2014/main" id="{3CF552AC-1BF5-33CB-ECBC-C95DA361E3DF}"/>
              </a:ext>
            </a:extLst>
          </p:cNvPr>
          <p:cNvPicPr>
            <a:picLocks noChangeAspect="1"/>
          </p:cNvPicPr>
          <p:nvPr/>
        </p:nvPicPr>
        <p:blipFill>
          <a:blip r:embed="rId2"/>
          <a:stretch>
            <a:fillRect/>
          </a:stretch>
        </p:blipFill>
        <p:spPr>
          <a:xfrm>
            <a:off x="6943166" y="1447799"/>
            <a:ext cx="1794434" cy="985675"/>
          </a:xfrm>
          <a:prstGeom prst="rect">
            <a:avLst/>
          </a:prstGeom>
        </p:spPr>
      </p:pic>
      <p:pic>
        <p:nvPicPr>
          <p:cNvPr id="7" name="Picture 6">
            <a:extLst>
              <a:ext uri="{FF2B5EF4-FFF2-40B4-BE49-F238E27FC236}">
                <a16:creationId xmlns:a16="http://schemas.microsoft.com/office/drawing/2014/main" id="{7647FA6F-4448-168D-51B5-420E18F768CF}"/>
              </a:ext>
            </a:extLst>
          </p:cNvPr>
          <p:cNvPicPr>
            <a:picLocks noChangeAspect="1"/>
          </p:cNvPicPr>
          <p:nvPr/>
        </p:nvPicPr>
        <p:blipFill>
          <a:blip r:embed="rId3"/>
          <a:stretch>
            <a:fillRect/>
          </a:stretch>
        </p:blipFill>
        <p:spPr>
          <a:xfrm>
            <a:off x="5356083" y="2220705"/>
            <a:ext cx="5146004" cy="3448575"/>
          </a:xfrm>
          <a:prstGeom prst="rect">
            <a:avLst/>
          </a:prstGeom>
        </p:spPr>
      </p:pic>
    </p:spTree>
    <p:extLst>
      <p:ext uri="{BB962C8B-B14F-4D97-AF65-F5344CB8AC3E}">
        <p14:creationId xmlns:p14="http://schemas.microsoft.com/office/powerpoint/2010/main" val="106046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A277B-2C33-12D6-07C3-5F0D77183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4" name="Title 3">
            <a:extLst>
              <a:ext uri="{FF2B5EF4-FFF2-40B4-BE49-F238E27FC236}">
                <a16:creationId xmlns:a16="http://schemas.microsoft.com/office/drawing/2014/main" id="{1A6A25C3-F574-F0B5-0228-18AC53F6F29A}"/>
              </a:ext>
            </a:extLst>
          </p:cNvPr>
          <p:cNvSpPr>
            <a:spLocks noGrp="1"/>
          </p:cNvSpPr>
          <p:nvPr>
            <p:ph type="title"/>
          </p:nvPr>
        </p:nvSpPr>
        <p:spPr>
          <a:xfrm>
            <a:off x="383866" y="615757"/>
            <a:ext cx="9942758" cy="603443"/>
          </a:xfrm>
        </p:spPr>
        <p:txBody>
          <a:bodyPr>
            <a:normAutofit fontScale="90000"/>
          </a:bodyPr>
          <a:lstStyle/>
          <a:p>
            <a:r>
              <a:rPr lang="en-US" dirty="0"/>
              <a:t>Liquid Transport Factor and Alternatives</a:t>
            </a:r>
          </a:p>
        </p:txBody>
      </p:sp>
      <p:sp>
        <p:nvSpPr>
          <p:cNvPr id="5" name="Text Placeholder 4">
            <a:extLst>
              <a:ext uri="{FF2B5EF4-FFF2-40B4-BE49-F238E27FC236}">
                <a16:creationId xmlns:a16="http://schemas.microsoft.com/office/drawing/2014/main" id="{0776DA52-3029-C985-1F85-650FA86161F3}"/>
              </a:ext>
            </a:extLst>
          </p:cNvPr>
          <p:cNvSpPr>
            <a:spLocks noGrp="1"/>
          </p:cNvSpPr>
          <p:nvPr>
            <p:ph type="body" idx="2"/>
          </p:nvPr>
        </p:nvSpPr>
        <p:spPr>
          <a:xfrm>
            <a:off x="385881" y="1447800"/>
            <a:ext cx="11379399" cy="4876800"/>
          </a:xfrm>
        </p:spPr>
        <p:txBody>
          <a:bodyPr>
            <a:norm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Halides have lower vapor pressure compared to water but can operate at 500-600 K temperature range</a:t>
            </a:r>
          </a:p>
        </p:txBody>
      </p:sp>
      <p:pic>
        <p:nvPicPr>
          <p:cNvPr id="6" name="Picture 5">
            <a:extLst>
              <a:ext uri="{FF2B5EF4-FFF2-40B4-BE49-F238E27FC236}">
                <a16:creationId xmlns:a16="http://schemas.microsoft.com/office/drawing/2014/main" id="{C0E52F51-CF4D-E495-472C-6A113E971361}"/>
              </a:ext>
            </a:extLst>
          </p:cNvPr>
          <p:cNvPicPr>
            <a:picLocks noChangeAspect="1"/>
          </p:cNvPicPr>
          <p:nvPr/>
        </p:nvPicPr>
        <p:blipFill>
          <a:blip r:embed="rId2"/>
          <a:stretch>
            <a:fillRect/>
          </a:stretch>
        </p:blipFill>
        <p:spPr>
          <a:xfrm>
            <a:off x="1111912" y="2507503"/>
            <a:ext cx="4776824" cy="3817097"/>
          </a:xfrm>
          <a:prstGeom prst="rect">
            <a:avLst/>
          </a:prstGeom>
        </p:spPr>
      </p:pic>
      <p:pic>
        <p:nvPicPr>
          <p:cNvPr id="7" name="Picture 6">
            <a:extLst>
              <a:ext uri="{FF2B5EF4-FFF2-40B4-BE49-F238E27FC236}">
                <a16:creationId xmlns:a16="http://schemas.microsoft.com/office/drawing/2014/main" id="{D316FCAA-5BBB-6BDF-B13E-64861B2FA870}"/>
              </a:ext>
            </a:extLst>
          </p:cNvPr>
          <p:cNvPicPr>
            <a:picLocks noChangeAspect="1"/>
          </p:cNvPicPr>
          <p:nvPr/>
        </p:nvPicPr>
        <p:blipFill>
          <a:blip r:embed="rId3"/>
          <a:stretch>
            <a:fillRect/>
          </a:stretch>
        </p:blipFill>
        <p:spPr>
          <a:xfrm>
            <a:off x="6735671" y="2176976"/>
            <a:ext cx="2760626" cy="4478149"/>
          </a:xfrm>
          <a:prstGeom prst="rect">
            <a:avLst/>
          </a:prstGeom>
        </p:spPr>
      </p:pic>
    </p:spTree>
    <p:extLst>
      <p:ext uri="{BB962C8B-B14F-4D97-AF65-F5344CB8AC3E}">
        <p14:creationId xmlns:p14="http://schemas.microsoft.com/office/powerpoint/2010/main" val="228569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A277B-2C33-12D6-07C3-5F0D77183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Title 3">
            <a:extLst>
              <a:ext uri="{FF2B5EF4-FFF2-40B4-BE49-F238E27FC236}">
                <a16:creationId xmlns:a16="http://schemas.microsoft.com/office/drawing/2014/main" id="{1A6A25C3-F574-F0B5-0228-18AC53F6F29A}"/>
              </a:ext>
            </a:extLst>
          </p:cNvPr>
          <p:cNvSpPr>
            <a:spLocks noGrp="1"/>
          </p:cNvSpPr>
          <p:nvPr>
            <p:ph type="title"/>
          </p:nvPr>
        </p:nvSpPr>
        <p:spPr>
          <a:xfrm>
            <a:off x="383866" y="615757"/>
            <a:ext cx="9942758" cy="603443"/>
          </a:xfrm>
        </p:spPr>
        <p:txBody>
          <a:bodyPr>
            <a:normAutofit fontScale="90000"/>
          </a:bodyPr>
          <a:lstStyle/>
          <a:p>
            <a:r>
              <a:rPr lang="en-US" dirty="0"/>
              <a:t>Halide/Fluoride Salts</a:t>
            </a:r>
          </a:p>
        </p:txBody>
      </p:sp>
      <p:sp>
        <p:nvSpPr>
          <p:cNvPr id="5" name="Text Placeholder 4">
            <a:extLst>
              <a:ext uri="{FF2B5EF4-FFF2-40B4-BE49-F238E27FC236}">
                <a16:creationId xmlns:a16="http://schemas.microsoft.com/office/drawing/2014/main" id="{0776DA52-3029-C985-1F85-650FA86161F3}"/>
              </a:ext>
            </a:extLst>
          </p:cNvPr>
          <p:cNvSpPr>
            <a:spLocks noGrp="1"/>
          </p:cNvSpPr>
          <p:nvPr>
            <p:ph type="body" idx="2"/>
          </p:nvPr>
        </p:nvSpPr>
        <p:spPr>
          <a:xfrm>
            <a:off x="385881" y="1447800"/>
            <a:ext cx="11379399" cy="4876800"/>
          </a:xfrm>
        </p:spPr>
        <p:txBody>
          <a:bodyPr>
            <a:normAutofit/>
          </a:bodyPr>
          <a:lstStyle/>
          <a:p>
            <a:r>
              <a:rPr lang="en-US" sz="2200" dirty="0">
                <a:latin typeface="Open Sans" panose="020B0606030504020204" pitchFamily="34" charset="0"/>
                <a:ea typeface="Open Sans" panose="020B0606030504020204" pitchFamily="34" charset="0"/>
                <a:cs typeface="Open Sans" panose="020B0606030504020204" pitchFamily="34" charset="0"/>
              </a:rPr>
              <a:t>Heat transfer fluids for concentrated solar power (Li et. al, 2014)</a:t>
            </a:r>
          </a:p>
          <a:p>
            <a:r>
              <a:rPr lang="en-US" sz="2200" dirty="0">
                <a:latin typeface="Open Sans" panose="020B0606030504020204" pitchFamily="34" charset="0"/>
                <a:ea typeface="Open Sans" panose="020B0606030504020204" pitchFamily="34" charset="0"/>
                <a:cs typeface="Open Sans" panose="020B0606030504020204" pitchFamily="34" charset="0"/>
              </a:rPr>
              <a:t>Eutectic mixture of biphenyl/diphenyl oxide (upper temperature of 673K)</a:t>
            </a:r>
          </a:p>
          <a:p>
            <a:r>
              <a:rPr lang="en-US" sz="2200" dirty="0">
                <a:latin typeface="Open Sans" panose="020B0606030504020204" pitchFamily="34" charset="0"/>
                <a:ea typeface="Open Sans" panose="020B0606030504020204" pitchFamily="34" charset="0"/>
                <a:cs typeface="Open Sans" panose="020B0606030504020204" pitchFamily="34" charset="0"/>
              </a:rPr>
              <a:t>Fluoride salts for space solar power (good transport props but handling issues)</a:t>
            </a:r>
          </a:p>
          <a:p>
            <a:r>
              <a:rPr lang="en-US" sz="2200" dirty="0">
                <a:latin typeface="Open Sans" panose="020B0606030504020204" pitchFamily="34" charset="0"/>
                <a:ea typeface="Open Sans" panose="020B0606030504020204" pitchFamily="34" charset="0"/>
                <a:cs typeface="Open Sans" panose="020B0606030504020204" pitchFamily="34" charset="0"/>
              </a:rPr>
              <a:t>Halide salts (AlCl</a:t>
            </a:r>
            <a:r>
              <a:rPr lang="en-US" sz="2200" baseline="-25000" dirty="0">
                <a:latin typeface="Open Sans" panose="020B0606030504020204" pitchFamily="34" charset="0"/>
                <a:ea typeface="Open Sans" panose="020B0606030504020204" pitchFamily="34" charset="0"/>
                <a:cs typeface="Open Sans" panose="020B0606030504020204" pitchFamily="34" charset="0"/>
              </a:rPr>
              <a:t>3</a:t>
            </a:r>
            <a:r>
              <a:rPr lang="en-US" sz="2200" dirty="0">
                <a:latin typeface="Open Sans" panose="020B0606030504020204" pitchFamily="34" charset="0"/>
                <a:ea typeface="Open Sans" panose="020B0606030504020204" pitchFamily="34" charset="0"/>
                <a:cs typeface="Open Sans" panose="020B0606030504020204" pitchFamily="34" charset="0"/>
              </a:rPr>
              <a:t>, ZnCl</a:t>
            </a:r>
            <a:r>
              <a:rPr lang="en-US" sz="2200" baseline="-25000" dirty="0">
                <a:latin typeface="Open Sans" panose="020B0606030504020204" pitchFamily="34" charset="0"/>
                <a:ea typeface="Open Sans" panose="020B0606030504020204" pitchFamily="34" charset="0"/>
                <a:cs typeface="Open Sans" panose="020B0606030504020204" pitchFamily="34" charset="0"/>
              </a:rPr>
              <a:t>2</a:t>
            </a:r>
            <a:r>
              <a:rPr lang="en-US" sz="2200" dirty="0">
                <a:latin typeface="Open Sans" panose="020B0606030504020204" pitchFamily="34" charset="0"/>
                <a:ea typeface="Open Sans" panose="020B0606030504020204" pitchFamily="34" charset="0"/>
                <a:cs typeface="Open Sans" panose="020B0606030504020204" pitchFamily="34" charset="0"/>
              </a:rPr>
              <a:t>, FeCl</a:t>
            </a:r>
            <a:r>
              <a:rPr lang="en-US" sz="2200" baseline="-25000" dirty="0">
                <a:latin typeface="Open Sans" panose="020B0606030504020204" pitchFamily="34" charset="0"/>
                <a:ea typeface="Open Sans" panose="020B0606030504020204" pitchFamily="34" charset="0"/>
                <a:cs typeface="Open Sans" panose="020B0606030504020204" pitchFamily="34" charset="0"/>
              </a:rPr>
              <a:t>3</a:t>
            </a:r>
            <a:r>
              <a:rPr lang="en-US" sz="2200" dirty="0">
                <a:latin typeface="Open Sans" panose="020B0606030504020204" pitchFamily="34" charset="0"/>
                <a:ea typeface="Open Sans" panose="020B0606030504020204" pitchFamily="34" charset="0"/>
                <a:cs typeface="Open Sans" panose="020B0606030504020204" pitchFamily="34" charset="0"/>
              </a:rPr>
              <a:t>, NaCl, </a:t>
            </a:r>
            <a:r>
              <a:rPr lang="en-US" sz="2200" dirty="0" err="1">
                <a:latin typeface="Open Sans" panose="020B0606030504020204" pitchFamily="34" charset="0"/>
                <a:ea typeface="Open Sans" panose="020B0606030504020204" pitchFamily="34" charset="0"/>
                <a:cs typeface="Open Sans" panose="020B0606030504020204" pitchFamily="34" charset="0"/>
              </a:rPr>
              <a:t>KCl</a:t>
            </a:r>
            <a:r>
              <a:rPr lang="en-US" sz="2200" dirty="0">
                <a:latin typeface="Open Sans" panose="020B0606030504020204" pitchFamily="34" charset="0"/>
                <a:ea typeface="Open Sans" panose="020B0606030504020204" pitchFamily="34" charset="0"/>
                <a:cs typeface="Open Sans" panose="020B0606030504020204" pitchFamily="34" charset="0"/>
              </a:rPr>
              <a:t>) and binary salt mixtures</a:t>
            </a:r>
          </a:p>
          <a:p>
            <a:r>
              <a:rPr lang="en-US" sz="2200" dirty="0">
                <a:latin typeface="Open Sans" panose="020B0606030504020204" pitchFamily="34" charset="0"/>
                <a:ea typeface="Open Sans" panose="020B0606030504020204" pitchFamily="34" charset="0"/>
                <a:cs typeface="Open Sans" panose="020B0606030504020204" pitchFamily="34" charset="0"/>
              </a:rPr>
              <a:t>Melting points and vapor pressures given</a:t>
            </a:r>
          </a:p>
        </p:txBody>
      </p:sp>
      <p:pic>
        <p:nvPicPr>
          <p:cNvPr id="3" name="Picture 2">
            <a:extLst>
              <a:ext uri="{FF2B5EF4-FFF2-40B4-BE49-F238E27FC236}">
                <a16:creationId xmlns:a16="http://schemas.microsoft.com/office/drawing/2014/main" id="{D98141F9-C5FA-115C-75D9-62EC62ED433D}"/>
              </a:ext>
            </a:extLst>
          </p:cNvPr>
          <p:cNvPicPr>
            <a:picLocks noChangeAspect="1"/>
          </p:cNvPicPr>
          <p:nvPr/>
        </p:nvPicPr>
        <p:blipFill>
          <a:blip r:embed="rId2"/>
          <a:stretch>
            <a:fillRect/>
          </a:stretch>
        </p:blipFill>
        <p:spPr>
          <a:xfrm>
            <a:off x="2829538" y="3741821"/>
            <a:ext cx="5653918" cy="2979656"/>
          </a:xfrm>
          <a:prstGeom prst="rect">
            <a:avLst/>
          </a:prstGeom>
        </p:spPr>
      </p:pic>
    </p:spTree>
    <p:extLst>
      <p:ext uri="{BB962C8B-B14F-4D97-AF65-F5344CB8AC3E}">
        <p14:creationId xmlns:p14="http://schemas.microsoft.com/office/powerpoint/2010/main" val="191732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36B62D-2503-D1C1-53F8-773168C174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4" name="Title 3">
            <a:extLst>
              <a:ext uri="{FF2B5EF4-FFF2-40B4-BE49-F238E27FC236}">
                <a16:creationId xmlns:a16="http://schemas.microsoft.com/office/drawing/2014/main" id="{725FEBE0-4F36-71E1-CC07-9C8010338ECA}"/>
              </a:ext>
            </a:extLst>
          </p:cNvPr>
          <p:cNvSpPr>
            <a:spLocks noGrp="1"/>
          </p:cNvSpPr>
          <p:nvPr>
            <p:ph type="title"/>
          </p:nvPr>
        </p:nvSpPr>
        <p:spPr/>
        <p:txBody>
          <a:bodyPr>
            <a:normAutofit fontScale="90000"/>
          </a:bodyPr>
          <a:lstStyle/>
          <a:p>
            <a:r>
              <a:rPr lang="en-US" dirty="0"/>
              <a:t>Merit number derivation</a:t>
            </a:r>
          </a:p>
        </p:txBody>
      </p:sp>
      <p:sp>
        <p:nvSpPr>
          <p:cNvPr id="5" name="Text Placeholder 4">
            <a:extLst>
              <a:ext uri="{FF2B5EF4-FFF2-40B4-BE49-F238E27FC236}">
                <a16:creationId xmlns:a16="http://schemas.microsoft.com/office/drawing/2014/main" id="{5BF127FF-4AED-6547-BCA8-BFE9B2C31250}"/>
              </a:ext>
            </a:extLst>
          </p:cNvPr>
          <p:cNvSpPr>
            <a:spLocks noGrp="1"/>
          </p:cNvSpPr>
          <p:nvPr>
            <p:ph type="body" idx="2"/>
          </p:nvPr>
        </p:nvSpPr>
        <p:spPr/>
        <p:txBody>
          <a:bodyPr>
            <a:normAutofit/>
          </a:bodyPr>
          <a:lstStyle/>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Only ranks fluids based on the capillary limit</a:t>
            </a:r>
          </a:p>
          <a:p>
            <a:r>
              <a:rPr lang="en-US" sz="2400" dirty="0">
                <a:latin typeface="Open Sans" panose="020B0606030504020204" pitchFamily="34" charset="0"/>
                <a:ea typeface="Open Sans" panose="020B0606030504020204" pitchFamily="34" charset="0"/>
                <a:cs typeface="Open Sans" panose="020B0606030504020204" pitchFamily="34" charset="0"/>
              </a:rPr>
              <a:t>Neglects vapor and gravitational pressure drops</a:t>
            </a:r>
          </a:p>
          <a:p>
            <a:r>
              <a:rPr lang="en-US" sz="2400" dirty="0">
                <a:latin typeface="Open Sans" panose="020B0606030504020204" pitchFamily="34" charset="0"/>
                <a:ea typeface="Open Sans" panose="020B0606030504020204" pitchFamily="34" charset="0"/>
                <a:cs typeface="Open Sans" panose="020B0606030504020204" pitchFamily="34" charset="0"/>
              </a:rPr>
              <a:t>Close to the triple point, the sonic limit and viscous effects control heat pipe power</a:t>
            </a:r>
          </a:p>
          <a:p>
            <a:r>
              <a:rPr lang="en-US" sz="2400" dirty="0">
                <a:latin typeface="Open Sans" panose="020B0606030504020204" pitchFamily="34" charset="0"/>
                <a:ea typeface="Open Sans" panose="020B0606030504020204" pitchFamily="34" charset="0"/>
                <a:cs typeface="Open Sans" panose="020B0606030504020204" pitchFamily="34" charset="0"/>
              </a:rPr>
              <a:t>Merit number variables: </a:t>
            </a:r>
            <a:r>
              <a:rPr lang="en-US" sz="2400" b="1" dirty="0">
                <a:latin typeface="Open Sans" panose="020B0606030504020204" pitchFamily="34" charset="0"/>
                <a:ea typeface="Open Sans" panose="020B0606030504020204" pitchFamily="34" charset="0"/>
                <a:cs typeface="Open Sans" panose="020B0606030504020204" pitchFamily="34" charset="0"/>
              </a:rPr>
              <a:t>liquid density</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b="1" dirty="0">
                <a:latin typeface="Open Sans" panose="020B0606030504020204" pitchFamily="34" charset="0"/>
                <a:ea typeface="Open Sans" panose="020B0606030504020204" pitchFamily="34" charset="0"/>
                <a:cs typeface="Open Sans" panose="020B0606030504020204" pitchFamily="34" charset="0"/>
              </a:rPr>
              <a:t>surface tension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b="1" dirty="0">
                <a:latin typeface="Open Sans" panose="020B0606030504020204" pitchFamily="34" charset="0"/>
                <a:ea typeface="Open Sans" panose="020B0606030504020204" pitchFamily="34" charset="0"/>
                <a:cs typeface="Open Sans" panose="020B0606030504020204" pitchFamily="34" charset="0"/>
              </a:rPr>
              <a:t>latent heat</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b="1" dirty="0">
                <a:latin typeface="Open Sans" panose="020B0606030504020204" pitchFamily="34" charset="0"/>
                <a:ea typeface="Open Sans" panose="020B0606030504020204" pitchFamily="34" charset="0"/>
                <a:cs typeface="Open Sans" panose="020B0606030504020204" pitchFamily="34" charset="0"/>
              </a:rPr>
              <a:t>viscosity </a:t>
            </a:r>
            <a:r>
              <a:rPr lang="en-US" sz="2400" dirty="0">
                <a:latin typeface="Open Sans" panose="020B0606030504020204" pitchFamily="34" charset="0"/>
                <a:ea typeface="Open Sans" panose="020B0606030504020204" pitchFamily="34" charset="0"/>
                <a:cs typeface="Open Sans" panose="020B0606030504020204" pitchFamily="34" charset="0"/>
              </a:rPr>
              <a:t>(all related to temperature)</a:t>
            </a:r>
          </a:p>
        </p:txBody>
      </p:sp>
      <p:pic>
        <p:nvPicPr>
          <p:cNvPr id="8" name="Picture 7">
            <a:extLst>
              <a:ext uri="{FF2B5EF4-FFF2-40B4-BE49-F238E27FC236}">
                <a16:creationId xmlns:a16="http://schemas.microsoft.com/office/drawing/2014/main" id="{5041DF84-7C82-E712-7E0E-838BC0D89F8A}"/>
              </a:ext>
            </a:extLst>
          </p:cNvPr>
          <p:cNvPicPr>
            <a:picLocks noChangeAspect="1"/>
          </p:cNvPicPr>
          <p:nvPr/>
        </p:nvPicPr>
        <p:blipFill>
          <a:blip r:embed="rId2"/>
          <a:stretch>
            <a:fillRect/>
          </a:stretch>
        </p:blipFill>
        <p:spPr>
          <a:xfrm>
            <a:off x="7747000" y="3730128"/>
            <a:ext cx="1981200" cy="1130300"/>
          </a:xfrm>
          <a:prstGeom prst="rect">
            <a:avLst/>
          </a:prstGeom>
        </p:spPr>
      </p:pic>
      <p:pic>
        <p:nvPicPr>
          <p:cNvPr id="9" name="Picture 8">
            <a:extLst>
              <a:ext uri="{FF2B5EF4-FFF2-40B4-BE49-F238E27FC236}">
                <a16:creationId xmlns:a16="http://schemas.microsoft.com/office/drawing/2014/main" id="{45FFAB5D-163C-4A37-29E9-8DEA2CA0EEAC}"/>
              </a:ext>
            </a:extLst>
          </p:cNvPr>
          <p:cNvPicPr>
            <a:picLocks noChangeAspect="1"/>
          </p:cNvPicPr>
          <p:nvPr/>
        </p:nvPicPr>
        <p:blipFill>
          <a:blip r:embed="rId3"/>
          <a:stretch>
            <a:fillRect/>
          </a:stretch>
        </p:blipFill>
        <p:spPr>
          <a:xfrm>
            <a:off x="6794500" y="1896814"/>
            <a:ext cx="3886200" cy="1155700"/>
          </a:xfrm>
          <a:prstGeom prst="rect">
            <a:avLst/>
          </a:prstGeom>
        </p:spPr>
      </p:pic>
    </p:spTree>
    <p:extLst>
      <p:ext uri="{BB962C8B-B14F-4D97-AF65-F5344CB8AC3E}">
        <p14:creationId xmlns:p14="http://schemas.microsoft.com/office/powerpoint/2010/main" val="4527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B1764F-DA45-34ED-F004-44BFF4CABD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4" name="Title 3">
            <a:extLst>
              <a:ext uri="{FF2B5EF4-FFF2-40B4-BE49-F238E27FC236}">
                <a16:creationId xmlns:a16="http://schemas.microsoft.com/office/drawing/2014/main" id="{CE86291B-CD5D-AB61-9AF4-A74B88239532}"/>
              </a:ext>
            </a:extLst>
          </p:cNvPr>
          <p:cNvSpPr>
            <a:spLocks noGrp="1"/>
          </p:cNvSpPr>
          <p:nvPr>
            <p:ph type="title"/>
          </p:nvPr>
        </p:nvSpPr>
        <p:spPr/>
        <p:txBody>
          <a:bodyPr>
            <a:normAutofit fontScale="90000"/>
          </a:bodyPr>
          <a:lstStyle/>
          <a:p>
            <a:r>
              <a:rPr lang="en-US" dirty="0"/>
              <a:t>Compatibility definition</a:t>
            </a:r>
          </a:p>
        </p:txBody>
      </p:sp>
      <p:sp>
        <p:nvSpPr>
          <p:cNvPr id="5" name="Text Placeholder 4">
            <a:extLst>
              <a:ext uri="{FF2B5EF4-FFF2-40B4-BE49-F238E27FC236}">
                <a16:creationId xmlns:a16="http://schemas.microsoft.com/office/drawing/2014/main" id="{A45D7FAA-DED8-FA49-A1F3-9190787913F5}"/>
              </a:ext>
            </a:extLst>
          </p:cNvPr>
          <p:cNvSpPr>
            <a:spLocks noGrp="1"/>
          </p:cNvSpPr>
          <p:nvPr>
            <p:ph type="body" idx="2"/>
          </p:nvPr>
        </p:nvSpPr>
        <p:spPr/>
        <p:txBody>
          <a:bodyPr>
            <a:normAutofit/>
          </a:bodyPr>
          <a:lstStyle/>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Need to have the highest merit number out of all possible options</a:t>
            </a:r>
          </a:p>
          <a:p>
            <a:r>
              <a:rPr lang="en-US" sz="2400" dirty="0">
                <a:latin typeface="Open Sans" panose="020B0606030504020204" pitchFamily="34" charset="0"/>
                <a:ea typeface="Open Sans" panose="020B0606030504020204" pitchFamily="34" charset="0"/>
                <a:cs typeface="Open Sans" panose="020B0606030504020204" pitchFamily="34" charset="0"/>
              </a:rPr>
              <a:t>Solubility with envelope material (lower is better)</a:t>
            </a:r>
          </a:p>
          <a:p>
            <a:r>
              <a:rPr lang="en-US" sz="2400" dirty="0">
                <a:latin typeface="Open Sans" panose="020B0606030504020204" pitchFamily="34" charset="0"/>
                <a:ea typeface="Open Sans" panose="020B0606030504020204" pitchFamily="34" charset="0"/>
                <a:cs typeface="Open Sans" panose="020B0606030504020204" pitchFamily="34" charset="0"/>
              </a:rPr>
              <a:t>Must be liquid and evaporate in the temperature range</a:t>
            </a:r>
          </a:p>
          <a:p>
            <a:r>
              <a:rPr lang="en-US" sz="2400" dirty="0">
                <a:latin typeface="Open Sans" panose="020B0606030504020204" pitchFamily="34" charset="0"/>
                <a:ea typeface="Open Sans" panose="020B0606030504020204" pitchFamily="34" charset="0"/>
                <a:cs typeface="Open Sans" panose="020B0606030504020204" pitchFamily="34" charset="0"/>
              </a:rPr>
              <a:t>Life tests give more information on degradation, corrosion, etc.</a:t>
            </a:r>
          </a:p>
        </p:txBody>
      </p:sp>
      <p:pic>
        <p:nvPicPr>
          <p:cNvPr id="9" name="Picture 8">
            <a:extLst>
              <a:ext uri="{FF2B5EF4-FFF2-40B4-BE49-F238E27FC236}">
                <a16:creationId xmlns:a16="http://schemas.microsoft.com/office/drawing/2014/main" id="{385F4626-C559-27E7-6716-E06983EBD837}"/>
              </a:ext>
            </a:extLst>
          </p:cNvPr>
          <p:cNvPicPr>
            <a:picLocks noChangeAspect="1"/>
          </p:cNvPicPr>
          <p:nvPr/>
        </p:nvPicPr>
        <p:blipFill rotWithShape="1">
          <a:blip r:embed="rId2"/>
          <a:srcRect r="1186"/>
          <a:stretch/>
        </p:blipFill>
        <p:spPr>
          <a:xfrm>
            <a:off x="6096000" y="1890384"/>
            <a:ext cx="5811728" cy="3794784"/>
          </a:xfrm>
          <a:prstGeom prst="rect">
            <a:avLst/>
          </a:prstGeom>
        </p:spPr>
      </p:pic>
    </p:spTree>
    <p:extLst>
      <p:ext uri="{BB962C8B-B14F-4D97-AF65-F5344CB8AC3E}">
        <p14:creationId xmlns:p14="http://schemas.microsoft.com/office/powerpoint/2010/main" val="168626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37C995-072E-41DF-1030-391CCEAD93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4" name="Title 3">
            <a:extLst>
              <a:ext uri="{FF2B5EF4-FFF2-40B4-BE49-F238E27FC236}">
                <a16:creationId xmlns:a16="http://schemas.microsoft.com/office/drawing/2014/main" id="{A34D0711-286D-7DAD-C33F-43FAE12A2BB2}"/>
              </a:ext>
            </a:extLst>
          </p:cNvPr>
          <p:cNvSpPr>
            <a:spLocks noGrp="1"/>
          </p:cNvSpPr>
          <p:nvPr>
            <p:ph type="title"/>
          </p:nvPr>
        </p:nvSpPr>
        <p:spPr/>
        <p:txBody>
          <a:bodyPr>
            <a:normAutofit fontScale="90000"/>
          </a:bodyPr>
          <a:lstStyle/>
          <a:p>
            <a:r>
              <a:rPr lang="en-US" dirty="0"/>
              <a:t>Compatibility definition</a:t>
            </a:r>
          </a:p>
        </p:txBody>
      </p:sp>
      <p:sp>
        <p:nvSpPr>
          <p:cNvPr id="5" name="Text Placeholder 4">
            <a:extLst>
              <a:ext uri="{FF2B5EF4-FFF2-40B4-BE49-F238E27FC236}">
                <a16:creationId xmlns:a16="http://schemas.microsoft.com/office/drawing/2014/main" id="{7DBF886E-B233-C8D5-4CC9-6719DAF11E37}"/>
              </a:ext>
            </a:extLst>
          </p:cNvPr>
          <p:cNvSpPr>
            <a:spLocks noGrp="1"/>
          </p:cNvSpPr>
          <p:nvPr>
            <p:ph type="body" idx="2"/>
          </p:nvPr>
        </p:nvSpPr>
        <p:spPr/>
        <p:txBody>
          <a:bodyPr>
            <a:normAutofit/>
          </a:bodyPr>
          <a:lstStyle/>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Working fluids theoretically operate from the triple point to the critical point</a:t>
            </a:r>
          </a:p>
          <a:p>
            <a:r>
              <a:rPr lang="en-US" sz="2400" dirty="0">
                <a:latin typeface="Open Sans" panose="020B0606030504020204" pitchFamily="34" charset="0"/>
                <a:ea typeface="Open Sans" panose="020B0606030504020204" pitchFamily="34" charset="0"/>
                <a:cs typeface="Open Sans" panose="020B0606030504020204" pitchFamily="34" charset="0"/>
              </a:rPr>
              <a:t>Heat pipe performance typically peaks in the middle of this range</a:t>
            </a:r>
          </a:p>
          <a:p>
            <a:r>
              <a:rPr lang="en-US" sz="2400" dirty="0">
                <a:latin typeface="Open Sans" panose="020B0606030504020204" pitchFamily="34" charset="0"/>
                <a:ea typeface="Open Sans" panose="020B0606030504020204" pitchFamily="34" charset="0"/>
                <a:cs typeface="Open Sans" panose="020B0606030504020204" pitchFamily="34" charset="0"/>
              </a:rPr>
              <a:t>Low vapor density at lower temperature range constrained by sonic limit</a:t>
            </a:r>
          </a:p>
        </p:txBody>
      </p:sp>
      <p:pic>
        <p:nvPicPr>
          <p:cNvPr id="6" name="Picture 5">
            <a:extLst>
              <a:ext uri="{FF2B5EF4-FFF2-40B4-BE49-F238E27FC236}">
                <a16:creationId xmlns:a16="http://schemas.microsoft.com/office/drawing/2014/main" id="{63AE9BEE-1E94-1412-2176-D6B73C309848}"/>
              </a:ext>
            </a:extLst>
          </p:cNvPr>
          <p:cNvPicPr>
            <a:picLocks noChangeAspect="1"/>
          </p:cNvPicPr>
          <p:nvPr/>
        </p:nvPicPr>
        <p:blipFill>
          <a:blip r:embed="rId2"/>
          <a:stretch>
            <a:fillRect/>
          </a:stretch>
        </p:blipFill>
        <p:spPr>
          <a:xfrm>
            <a:off x="6096000" y="1724232"/>
            <a:ext cx="5972870" cy="4127087"/>
          </a:xfrm>
          <a:prstGeom prst="rect">
            <a:avLst/>
          </a:prstGeom>
        </p:spPr>
      </p:pic>
      <p:sp>
        <p:nvSpPr>
          <p:cNvPr id="8" name="TextBox 7">
            <a:extLst>
              <a:ext uri="{FF2B5EF4-FFF2-40B4-BE49-F238E27FC236}">
                <a16:creationId xmlns:a16="http://schemas.microsoft.com/office/drawing/2014/main" id="{779A210C-B062-90D8-FD7A-AE1B298F1372}"/>
              </a:ext>
            </a:extLst>
          </p:cNvPr>
          <p:cNvSpPr txBox="1"/>
          <p:nvPr/>
        </p:nvSpPr>
        <p:spPr>
          <a:xfrm>
            <a:off x="6197608" y="5776411"/>
            <a:ext cx="6097978" cy="523220"/>
          </a:xfrm>
          <a:prstGeom prst="rect">
            <a:avLst/>
          </a:prstGeom>
          <a:noFill/>
        </p:spPr>
        <p:txBody>
          <a:bodyPr wrap="square">
            <a:spAutoFit/>
          </a:bodyPr>
          <a:lstStyle/>
          <a:p>
            <a:r>
              <a:rPr lang="en-US" dirty="0">
                <a:hlinkClick r:id="rId3"/>
              </a:rPr>
              <a:t>https://web.archive.org/web/20160316053304/http://www.1-act.com/intermediate-temperature-fluids-life-tests/</a:t>
            </a:r>
            <a:r>
              <a:rPr lang="en-US" dirty="0"/>
              <a:t> </a:t>
            </a:r>
          </a:p>
        </p:txBody>
      </p:sp>
    </p:spTree>
    <p:extLst>
      <p:ext uri="{BB962C8B-B14F-4D97-AF65-F5344CB8AC3E}">
        <p14:creationId xmlns:p14="http://schemas.microsoft.com/office/powerpoint/2010/main" val="113793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8DDF45-2F6C-5348-D0A1-A46C2B951F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3" name="Text Placeholder 2">
            <a:extLst>
              <a:ext uri="{FF2B5EF4-FFF2-40B4-BE49-F238E27FC236}">
                <a16:creationId xmlns:a16="http://schemas.microsoft.com/office/drawing/2014/main" id="{FA79A65D-81B8-CB56-266A-A05D1A04E219}"/>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5D27D5EE-27C9-C109-D906-39BC5618CD2D}"/>
              </a:ext>
            </a:extLst>
          </p:cNvPr>
          <p:cNvSpPr>
            <a:spLocks noGrp="1"/>
          </p:cNvSpPr>
          <p:nvPr>
            <p:ph type="title"/>
          </p:nvPr>
        </p:nvSpPr>
        <p:spPr/>
        <p:txBody>
          <a:bodyPr>
            <a:normAutofit fontScale="90000"/>
          </a:bodyPr>
          <a:lstStyle/>
          <a:p>
            <a:r>
              <a:rPr lang="en-US" dirty="0"/>
              <a:t>Incompatibility examples</a:t>
            </a:r>
          </a:p>
        </p:txBody>
      </p:sp>
      <p:sp>
        <p:nvSpPr>
          <p:cNvPr id="5" name="Text Placeholder 4">
            <a:extLst>
              <a:ext uri="{FF2B5EF4-FFF2-40B4-BE49-F238E27FC236}">
                <a16:creationId xmlns:a16="http://schemas.microsoft.com/office/drawing/2014/main" id="{20B1A7FC-58D8-ADAE-D650-B6FB503BE15D}"/>
              </a:ext>
            </a:extLst>
          </p:cNvPr>
          <p:cNvSpPr>
            <a:spLocks noGrp="1"/>
          </p:cNvSpPr>
          <p:nvPr>
            <p:ph type="body" idx="2"/>
          </p:nvPr>
        </p:nvSpPr>
        <p:spPr>
          <a:xfrm>
            <a:off x="385881" y="1447800"/>
            <a:ext cx="5811727" cy="4876800"/>
          </a:xfrm>
        </p:spPr>
        <p:txBody>
          <a:bodyPr/>
          <a:lstStyle/>
          <a:p>
            <a:pPr marL="25400" indent="0">
              <a:buNone/>
            </a:pPr>
            <a:endParaRPr lang="en-US" dirty="0"/>
          </a:p>
          <a:p>
            <a:r>
              <a:rPr lang="en-US" dirty="0"/>
              <a:t>Life tests tell us feasibility of working fluid/envelope pairs</a:t>
            </a:r>
          </a:p>
          <a:p>
            <a:pPr lvl="1"/>
            <a:r>
              <a:rPr lang="en-US" dirty="0"/>
              <a:t>Non-condensable gas generation</a:t>
            </a:r>
          </a:p>
          <a:p>
            <a:pPr lvl="1"/>
            <a:r>
              <a:rPr lang="en-US" dirty="0"/>
              <a:t>Corrosion</a:t>
            </a:r>
          </a:p>
          <a:p>
            <a:pPr lvl="1"/>
            <a:r>
              <a:rPr lang="en-US" dirty="0"/>
              <a:t>Material transport</a:t>
            </a:r>
          </a:p>
          <a:p>
            <a:pPr marL="25400" indent="0">
              <a:buNone/>
            </a:pPr>
            <a:endParaRPr lang="en-US" dirty="0"/>
          </a:p>
        </p:txBody>
      </p:sp>
    </p:spTree>
    <p:extLst>
      <p:ext uri="{BB962C8B-B14F-4D97-AF65-F5344CB8AC3E}">
        <p14:creationId xmlns:p14="http://schemas.microsoft.com/office/powerpoint/2010/main" val="282507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F7C29F-FAB7-C262-4B6F-8803B549C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3" name="Text Placeholder 2">
            <a:extLst>
              <a:ext uri="{FF2B5EF4-FFF2-40B4-BE49-F238E27FC236}">
                <a16:creationId xmlns:a16="http://schemas.microsoft.com/office/drawing/2014/main" id="{30E6EDEA-2931-B885-24B4-7784EEE271FC}"/>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C8E1E5EA-41F1-2274-4D3F-4117F1E73897}"/>
              </a:ext>
            </a:extLst>
          </p:cNvPr>
          <p:cNvSpPr>
            <a:spLocks noGrp="1"/>
          </p:cNvSpPr>
          <p:nvPr>
            <p:ph type="title"/>
          </p:nvPr>
        </p:nvSpPr>
        <p:spPr/>
        <p:txBody>
          <a:bodyPr>
            <a:normAutofit fontScale="90000"/>
          </a:bodyPr>
          <a:lstStyle/>
          <a:p>
            <a:r>
              <a:rPr lang="en-US" dirty="0"/>
              <a:t>Tasks done this week (5/1)</a:t>
            </a:r>
          </a:p>
        </p:txBody>
      </p:sp>
      <p:sp>
        <p:nvSpPr>
          <p:cNvPr id="5" name="Text Placeholder 4">
            <a:extLst>
              <a:ext uri="{FF2B5EF4-FFF2-40B4-BE49-F238E27FC236}">
                <a16:creationId xmlns:a16="http://schemas.microsoft.com/office/drawing/2014/main" id="{6F2159D5-1943-B5FA-D404-3732B1532223}"/>
              </a:ext>
            </a:extLst>
          </p:cNvPr>
          <p:cNvSpPr>
            <a:spLocks noGrp="1"/>
          </p:cNvSpPr>
          <p:nvPr>
            <p:ph type="body" idx="2"/>
          </p:nvPr>
        </p:nvSpPr>
        <p:spPr/>
        <p:txBody>
          <a:bodyPr>
            <a:normAutofit/>
          </a:bodyPr>
          <a:lstStyle/>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rgbClr val="00B050"/>
                </a:solidFill>
                <a:latin typeface="Open Sans" panose="020B0606030504020204" pitchFamily="34" charset="0"/>
                <a:ea typeface="Open Sans" panose="020B0606030504020204" pitchFamily="34" charset="0"/>
                <a:cs typeface="Open Sans" panose="020B0606030504020204" pitchFamily="34" charset="0"/>
              </a:rPr>
              <a:t>Define compatibility of working fluid</a:t>
            </a:r>
          </a:p>
          <a:p>
            <a:r>
              <a:rPr lang="en-US" sz="2400" dirty="0">
                <a:solidFill>
                  <a:srgbClr val="00B050"/>
                </a:solidFill>
                <a:latin typeface="Open Sans" panose="020B0606030504020204" pitchFamily="34" charset="0"/>
                <a:ea typeface="Open Sans" panose="020B0606030504020204" pitchFamily="34" charset="0"/>
                <a:cs typeface="Open Sans" panose="020B0606030504020204" pitchFamily="34" charset="0"/>
              </a:rPr>
              <a:t>Working fluid property identification based on raw data</a:t>
            </a:r>
            <a:endParaRPr lang="en-US" sz="2400" dirty="0">
              <a:solidFill>
                <a:srgbClr val="FFC000"/>
              </a:solidFill>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rgbClr val="FFC000"/>
                </a:solidFill>
                <a:latin typeface="Open Sans" panose="020B0606030504020204" pitchFamily="34" charset="0"/>
                <a:ea typeface="Open Sans" panose="020B0606030504020204" pitchFamily="34" charset="0"/>
                <a:cs typeface="Open Sans" panose="020B0606030504020204" pitchFamily="34" charset="0"/>
              </a:rPr>
              <a:t>Consider handling issues of working fluid with aluminum nitride</a:t>
            </a:r>
          </a:p>
        </p:txBody>
      </p:sp>
    </p:spTree>
    <p:extLst>
      <p:ext uri="{BB962C8B-B14F-4D97-AF65-F5344CB8AC3E}">
        <p14:creationId xmlns:p14="http://schemas.microsoft.com/office/powerpoint/2010/main" val="53590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1b645a6b7ae_0_65"/>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160" name="Google Shape;160;g1b645a6b7ae_0_65"/>
          <p:cNvSpPr txBox="1">
            <a:spLocks noGrp="1"/>
          </p:cNvSpPr>
          <p:nvPr>
            <p:ph type="title"/>
          </p:nvPr>
        </p:nvSpPr>
        <p:spPr>
          <a:xfrm>
            <a:off x="0" y="763091"/>
            <a:ext cx="12192000" cy="456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Brayton Power Conversion Systems + Design</a:t>
            </a:r>
            <a:endParaRPr/>
          </a:p>
        </p:txBody>
      </p:sp>
      <p:sp>
        <p:nvSpPr>
          <p:cNvPr id="161" name="Google Shape;161;g1b645a6b7ae_0_65"/>
          <p:cNvSpPr txBox="1">
            <a:spLocks noGrp="1"/>
          </p:cNvSpPr>
          <p:nvPr>
            <p:ph type="body" idx="1"/>
          </p:nvPr>
        </p:nvSpPr>
        <p:spPr>
          <a:xfrm>
            <a:off x="0" y="1385554"/>
            <a:ext cx="12192000" cy="1752600"/>
          </a:xfrm>
          <a:prstGeom prst="rect">
            <a:avLst/>
          </a:prstGeom>
        </p:spPr>
        <p:txBody>
          <a:bodyPr spcFirstLastPara="1" wrap="square" lIns="91425" tIns="45700" rIns="91425" bIns="45700" anchor="t" anchorCtr="0">
            <a:normAutofit/>
          </a:bodyPr>
          <a:lstStyle/>
          <a:p>
            <a:pPr marL="0" lvl="0" indent="0" algn="ctr" rtl="0">
              <a:spcBef>
                <a:spcPts val="640"/>
              </a:spcBef>
              <a:spcAft>
                <a:spcPts val="0"/>
              </a:spcAft>
              <a:buNone/>
            </a:pPr>
            <a:endParaRPr/>
          </a:p>
        </p:txBody>
      </p:sp>
      <p:pic>
        <p:nvPicPr>
          <p:cNvPr id="162" name="Google Shape;162;g1b645a6b7ae_0_65"/>
          <p:cNvPicPr preferRelativeResize="0"/>
          <p:nvPr/>
        </p:nvPicPr>
        <p:blipFill>
          <a:blip r:embed="rId3">
            <a:alphaModFix/>
          </a:blip>
          <a:stretch>
            <a:fillRect/>
          </a:stretch>
        </p:blipFill>
        <p:spPr>
          <a:xfrm>
            <a:off x="-120650" y="3442950"/>
            <a:ext cx="7991925" cy="3415050"/>
          </a:xfrm>
          <a:prstGeom prst="rect">
            <a:avLst/>
          </a:prstGeom>
          <a:noFill/>
          <a:ln>
            <a:noFill/>
          </a:ln>
        </p:spPr>
      </p:pic>
      <p:pic>
        <p:nvPicPr>
          <p:cNvPr id="163" name="Google Shape;163;g1b645a6b7ae_0_65"/>
          <p:cNvPicPr preferRelativeResize="0"/>
          <p:nvPr/>
        </p:nvPicPr>
        <p:blipFill>
          <a:blip r:embed="rId4">
            <a:alphaModFix/>
          </a:blip>
          <a:stretch>
            <a:fillRect/>
          </a:stretch>
        </p:blipFill>
        <p:spPr>
          <a:xfrm>
            <a:off x="7871275" y="3442950"/>
            <a:ext cx="4400842" cy="3415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b645a6b7ae_0_100"/>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09" name="Google Shape;309;g1b645a6b7ae_0_100"/>
          <p:cNvSpPr txBox="1">
            <a:spLocks noGrp="1"/>
          </p:cNvSpPr>
          <p:nvPr>
            <p:ph type="title"/>
          </p:nvPr>
        </p:nvSpPr>
        <p:spPr>
          <a:xfrm>
            <a:off x="383866" y="615757"/>
            <a:ext cx="8739600" cy="6033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Next Steps</a:t>
            </a:r>
            <a:endParaRPr/>
          </a:p>
        </p:txBody>
      </p:sp>
      <p:sp>
        <p:nvSpPr>
          <p:cNvPr id="310" name="Google Shape;310;g1b645a6b7ae_0_100"/>
          <p:cNvSpPr txBox="1">
            <a:spLocks noGrp="1"/>
          </p:cNvSpPr>
          <p:nvPr>
            <p:ph type="body" idx="2"/>
          </p:nvPr>
        </p:nvSpPr>
        <p:spPr>
          <a:xfrm>
            <a:off x="139500" y="2132675"/>
            <a:ext cx="5811600" cy="3676200"/>
          </a:xfrm>
          <a:prstGeom prst="rect">
            <a:avLst/>
          </a:prstGeom>
        </p:spPr>
        <p:txBody>
          <a:bodyPr spcFirstLastPara="1" wrap="square" lIns="91425" tIns="45700" rIns="91425" bIns="45700" anchor="ctr" anchorCtr="0">
            <a:normAutofit/>
          </a:bodyPr>
          <a:lstStyle/>
          <a:p>
            <a:pPr marL="457200" lvl="0" indent="-381000" algn="l" rtl="0">
              <a:lnSpc>
                <a:spcPct val="90000"/>
              </a:lnSpc>
              <a:spcBef>
                <a:spcPts val="0"/>
              </a:spcBef>
              <a:spcAft>
                <a:spcPts val="0"/>
              </a:spcAft>
              <a:buSzPts val="2400"/>
              <a:buFont typeface="Open Sans"/>
              <a:buChar char="●"/>
            </a:pPr>
            <a:r>
              <a:rPr lang="en-US" sz="2400" dirty="0">
                <a:latin typeface="Open Sans"/>
                <a:ea typeface="Open Sans"/>
                <a:cs typeface="Open Sans"/>
                <a:sym typeface="Open Sans"/>
              </a:rPr>
              <a:t>Identify which applications are  suitable for further investigation</a:t>
            </a:r>
            <a:endParaRPr sz="2400" dirty="0">
              <a:latin typeface="Open Sans"/>
              <a:ea typeface="Open Sans"/>
              <a:cs typeface="Open Sans"/>
              <a:sym typeface="Open Sans"/>
            </a:endParaRPr>
          </a:p>
          <a:p>
            <a:pPr marL="0" lvl="0" indent="0" algn="l" rtl="0">
              <a:lnSpc>
                <a:spcPct val="90000"/>
              </a:lnSpc>
              <a:spcBef>
                <a:spcPts val="0"/>
              </a:spcBef>
              <a:spcAft>
                <a:spcPts val="0"/>
              </a:spcAft>
              <a:buNone/>
            </a:pPr>
            <a:endParaRPr sz="2400" dirty="0">
              <a:latin typeface="Open Sans"/>
              <a:ea typeface="Open Sans"/>
              <a:cs typeface="Open Sans"/>
              <a:sym typeface="Open Sans"/>
            </a:endParaRPr>
          </a:p>
          <a:p>
            <a:pPr marL="457200" lvl="0" indent="-381000" algn="l" rtl="0">
              <a:lnSpc>
                <a:spcPct val="90000"/>
              </a:lnSpc>
              <a:spcBef>
                <a:spcPts val="0"/>
              </a:spcBef>
              <a:spcAft>
                <a:spcPts val="0"/>
              </a:spcAft>
              <a:buSzPts val="2400"/>
              <a:buFont typeface="Open Sans"/>
              <a:buChar char="●"/>
            </a:pPr>
            <a:r>
              <a:rPr lang="en-US" sz="2400" dirty="0">
                <a:latin typeface="Open Sans"/>
                <a:ea typeface="Open Sans"/>
                <a:cs typeface="Open Sans"/>
                <a:sym typeface="Open Sans"/>
              </a:rPr>
              <a:t>Discuss in follow-up meeting with collaborator</a:t>
            </a:r>
            <a:endParaRPr sz="2400" dirty="0">
              <a:latin typeface="Open Sans"/>
              <a:ea typeface="Open Sans"/>
              <a:cs typeface="Open Sans"/>
              <a:sym typeface="Open Sans"/>
            </a:endParaRPr>
          </a:p>
          <a:p>
            <a:pPr marL="0" lvl="0" indent="0" algn="l" rtl="0">
              <a:lnSpc>
                <a:spcPct val="90000"/>
              </a:lnSpc>
              <a:spcBef>
                <a:spcPts val="0"/>
              </a:spcBef>
              <a:spcAft>
                <a:spcPts val="0"/>
              </a:spcAft>
              <a:buNone/>
            </a:pPr>
            <a:endParaRPr sz="2400" dirty="0">
              <a:latin typeface="Open Sans"/>
              <a:ea typeface="Open Sans"/>
              <a:cs typeface="Open Sans"/>
              <a:sym typeface="Open Sans"/>
            </a:endParaRPr>
          </a:p>
          <a:p>
            <a:pPr marL="457200" lvl="0" indent="-381000" algn="l" rtl="0">
              <a:lnSpc>
                <a:spcPct val="90000"/>
              </a:lnSpc>
              <a:spcBef>
                <a:spcPts val="0"/>
              </a:spcBef>
              <a:spcAft>
                <a:spcPts val="0"/>
              </a:spcAft>
              <a:buSzPts val="2400"/>
              <a:buFont typeface="Open Sans"/>
              <a:buChar char="●"/>
            </a:pPr>
            <a:r>
              <a:rPr lang="en-US" sz="2400" dirty="0">
                <a:latin typeface="Open Sans"/>
                <a:ea typeface="Open Sans"/>
                <a:cs typeface="Open Sans"/>
                <a:sym typeface="Open Sans"/>
              </a:rPr>
              <a:t>Lab trainings</a:t>
            </a:r>
            <a:endParaRPr sz="2400" dirty="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b645a6b7ae_0_116"/>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170" name="Google Shape;170;g1b645a6b7ae_0_116"/>
          <p:cNvSpPr txBox="1">
            <a:spLocks noGrp="1"/>
          </p:cNvSpPr>
          <p:nvPr>
            <p:ph type="body" idx="1"/>
          </p:nvPr>
        </p:nvSpPr>
        <p:spPr>
          <a:xfrm>
            <a:off x="380100" y="1947750"/>
            <a:ext cx="6185100" cy="4561800"/>
          </a:xfrm>
          <a:prstGeom prst="rect">
            <a:avLst/>
          </a:prstGeom>
        </p:spPr>
        <p:txBody>
          <a:bodyPr spcFirstLastPara="1" wrap="square" lIns="91425" tIns="45700" rIns="91425" bIns="45700" anchor="t" anchorCtr="0">
            <a:normAutofit lnSpcReduction="10000"/>
          </a:bodyPr>
          <a:lstStyle/>
          <a:p>
            <a:pPr marL="0" lvl="0" indent="0" algn="l" rtl="0">
              <a:spcBef>
                <a:spcPts val="640"/>
              </a:spcBef>
              <a:spcAft>
                <a:spcPts val="0"/>
              </a:spcAft>
              <a:buNone/>
            </a:pPr>
            <a:r>
              <a:rPr lang="en-US" sz="2400" b="1">
                <a:latin typeface="Open Sans"/>
                <a:ea typeface="Open Sans"/>
                <a:cs typeface="Open Sans"/>
                <a:sym typeface="Open Sans"/>
              </a:rPr>
              <a:t>Authors:</a:t>
            </a:r>
            <a:r>
              <a:rPr lang="en-US" sz="2400">
                <a:latin typeface="Open Sans"/>
                <a:ea typeface="Open Sans"/>
                <a:cs typeface="Open Sans"/>
                <a:sym typeface="Open Sans"/>
              </a:rPr>
              <a:t> John Siamidis (Analex Corporation), Lee Mason, Duane Beach, James Yuko (NASA Glenn)</a:t>
            </a:r>
            <a:endParaRPr sz="2400">
              <a:latin typeface="Open Sans"/>
              <a:ea typeface="Open Sans"/>
              <a:cs typeface="Open Sans"/>
              <a:sym typeface="Open Sans"/>
            </a:endParaRPr>
          </a:p>
          <a:p>
            <a:pPr marL="0" lvl="0" indent="0" algn="l" rtl="0">
              <a:spcBef>
                <a:spcPts val="640"/>
              </a:spcBef>
              <a:spcAft>
                <a:spcPts val="0"/>
              </a:spcAft>
              <a:buNone/>
            </a:pPr>
            <a:r>
              <a:rPr lang="en-US" sz="2400" b="1">
                <a:latin typeface="Open Sans"/>
                <a:ea typeface="Open Sans"/>
                <a:cs typeface="Open Sans"/>
                <a:sym typeface="Open Sans"/>
              </a:rPr>
              <a:t>Summary:</a:t>
            </a:r>
            <a:endParaRPr sz="2400" b="1">
              <a:latin typeface="Open Sans"/>
              <a:ea typeface="Open Sans"/>
              <a:cs typeface="Open Sans"/>
              <a:sym typeface="Open Sans"/>
            </a:endParaRPr>
          </a:p>
          <a:p>
            <a:pPr marL="457200" lvl="0" indent="-381000" algn="l" rtl="0">
              <a:spcBef>
                <a:spcPts val="640"/>
              </a:spcBef>
              <a:spcAft>
                <a:spcPts val="0"/>
              </a:spcAft>
              <a:buSzPts val="2400"/>
              <a:buFont typeface="Open Sans"/>
              <a:buChar char="•"/>
            </a:pPr>
            <a:r>
              <a:rPr lang="en-US" sz="2400">
                <a:latin typeface="Open Sans"/>
                <a:ea typeface="Open Sans"/>
                <a:cs typeface="Open Sans"/>
                <a:sym typeface="Open Sans"/>
              </a:rPr>
              <a:t>Evaluates design parameters of 100 kWe Brayton power system with pumped NaK loop (heat pipe diameter, heat pipe spacing, facesheet thickness)</a:t>
            </a:r>
            <a:endParaRPr sz="2400">
              <a:latin typeface="Open Sans"/>
              <a:ea typeface="Open Sans"/>
              <a:cs typeface="Open Sans"/>
              <a:sym typeface="Open Sans"/>
            </a:endParaRPr>
          </a:p>
          <a:p>
            <a:pPr marL="457200" lvl="0" indent="-381000" algn="l" rtl="0">
              <a:spcBef>
                <a:spcPts val="0"/>
              </a:spcBef>
              <a:spcAft>
                <a:spcPts val="0"/>
              </a:spcAft>
              <a:buSzPts val="2400"/>
              <a:buFont typeface="Open Sans"/>
              <a:buChar char="•"/>
            </a:pPr>
            <a:r>
              <a:rPr lang="en-US" sz="2400">
                <a:latin typeface="Open Sans"/>
                <a:ea typeface="Open Sans"/>
                <a:cs typeface="Open Sans"/>
                <a:sym typeface="Open Sans"/>
              </a:rPr>
              <a:t>Potential structural variations include tailoring pipe diameter and spacing based on operating temperatures and fin efficiency</a:t>
            </a:r>
            <a:endParaRPr sz="2400">
              <a:latin typeface="Open Sans"/>
              <a:ea typeface="Open Sans"/>
              <a:cs typeface="Open Sans"/>
              <a:sym typeface="Open Sans"/>
            </a:endParaRPr>
          </a:p>
        </p:txBody>
      </p:sp>
      <p:sp>
        <p:nvSpPr>
          <p:cNvPr id="171" name="Google Shape;171;g1b645a6b7ae_0_116"/>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Heat Rejection Concepts for Brayton Power Conversion Systems</a:t>
            </a:r>
            <a:endParaRPr sz="3200"/>
          </a:p>
        </p:txBody>
      </p:sp>
      <p:pic>
        <p:nvPicPr>
          <p:cNvPr id="172" name="Google Shape;172;g1b645a6b7ae_0_116"/>
          <p:cNvPicPr preferRelativeResize="0"/>
          <p:nvPr/>
        </p:nvPicPr>
        <p:blipFill>
          <a:blip r:embed="rId3">
            <a:alphaModFix/>
          </a:blip>
          <a:stretch>
            <a:fillRect/>
          </a:stretch>
        </p:blipFill>
        <p:spPr>
          <a:xfrm>
            <a:off x="6565200" y="1947751"/>
            <a:ext cx="5321274" cy="355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b645a6b7ae_0_86"/>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179" name="Google Shape;179;g1b645a6b7ae_0_86"/>
          <p:cNvSpPr txBox="1">
            <a:spLocks noGrp="1"/>
          </p:cNvSpPr>
          <p:nvPr>
            <p:ph type="title"/>
          </p:nvPr>
        </p:nvSpPr>
        <p:spPr>
          <a:xfrm>
            <a:off x="0" y="763091"/>
            <a:ext cx="12192000" cy="456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Fission Surface Power Concept</a:t>
            </a:r>
            <a:endParaRPr/>
          </a:p>
        </p:txBody>
      </p:sp>
      <p:pic>
        <p:nvPicPr>
          <p:cNvPr id="180" name="Google Shape;180;g1b645a6b7ae_0_86"/>
          <p:cNvPicPr preferRelativeResize="0"/>
          <p:nvPr/>
        </p:nvPicPr>
        <p:blipFill>
          <a:blip r:embed="rId3">
            <a:alphaModFix/>
          </a:blip>
          <a:stretch>
            <a:fillRect/>
          </a:stretch>
        </p:blipFill>
        <p:spPr>
          <a:xfrm>
            <a:off x="0" y="3457900"/>
            <a:ext cx="5254700" cy="3400100"/>
          </a:xfrm>
          <a:prstGeom prst="rect">
            <a:avLst/>
          </a:prstGeom>
          <a:noFill/>
          <a:ln>
            <a:noFill/>
          </a:ln>
        </p:spPr>
      </p:pic>
      <p:pic>
        <p:nvPicPr>
          <p:cNvPr id="181" name="Google Shape;181;g1b645a6b7ae_0_86"/>
          <p:cNvPicPr preferRelativeResize="0"/>
          <p:nvPr/>
        </p:nvPicPr>
        <p:blipFill>
          <a:blip r:embed="rId4">
            <a:alphaModFix/>
          </a:blip>
          <a:stretch>
            <a:fillRect/>
          </a:stretch>
        </p:blipFill>
        <p:spPr>
          <a:xfrm>
            <a:off x="5254712" y="3457900"/>
            <a:ext cx="7091163" cy="340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b645a6b7ae_0_200"/>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188" name="Google Shape;188;g1b645a6b7ae_0_200"/>
          <p:cNvSpPr txBox="1">
            <a:spLocks noGrp="1"/>
          </p:cNvSpPr>
          <p:nvPr>
            <p:ph type="body" idx="1"/>
          </p:nvPr>
        </p:nvSpPr>
        <p:spPr>
          <a:xfrm>
            <a:off x="380100" y="2212575"/>
            <a:ext cx="5704800" cy="39990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000" b="1">
                <a:latin typeface="Open Sans"/>
                <a:ea typeface="Open Sans"/>
                <a:cs typeface="Open Sans"/>
                <a:sym typeface="Open Sans"/>
              </a:rPr>
              <a:t>Authors:</a:t>
            </a:r>
            <a:r>
              <a:rPr lang="en-US" sz="2000">
                <a:latin typeface="Open Sans"/>
                <a:ea typeface="Open Sans"/>
                <a:cs typeface="Open Sans"/>
                <a:sym typeface="Open Sans"/>
              </a:rPr>
              <a:t> Lee Mason (NASA Glenn)</a:t>
            </a:r>
            <a:endParaRPr sz="2000">
              <a:latin typeface="Open Sans"/>
              <a:ea typeface="Open Sans"/>
              <a:cs typeface="Open Sans"/>
              <a:sym typeface="Open Sans"/>
            </a:endParaRPr>
          </a:p>
          <a:p>
            <a:pPr marL="0" lvl="0" indent="0" algn="l" rtl="0">
              <a:spcBef>
                <a:spcPts val="640"/>
              </a:spcBef>
              <a:spcAft>
                <a:spcPts val="0"/>
              </a:spcAft>
              <a:buNone/>
            </a:pPr>
            <a:r>
              <a:rPr lang="en-US" sz="2000" b="1">
                <a:latin typeface="Open Sans"/>
                <a:ea typeface="Open Sans"/>
                <a:cs typeface="Open Sans"/>
                <a:sym typeface="Open Sans"/>
              </a:rPr>
              <a:t>Summary:</a:t>
            </a:r>
            <a:endParaRPr sz="2000" b="1">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UO</a:t>
            </a:r>
            <a:r>
              <a:rPr lang="en-US" sz="2000" baseline="-25000">
                <a:latin typeface="Open Sans"/>
                <a:ea typeface="Open Sans"/>
                <a:cs typeface="Open Sans"/>
                <a:sym typeface="Open Sans"/>
              </a:rPr>
              <a:t>2</a:t>
            </a:r>
            <a:r>
              <a:rPr lang="en-US" sz="2000">
                <a:latin typeface="Open Sans"/>
                <a:ea typeface="Open Sans"/>
                <a:cs typeface="Open Sans"/>
                <a:sym typeface="Open Sans"/>
              </a:rPr>
              <a:t> fuel pins in a cylindrical core with external drum reflectors</a:t>
            </a:r>
            <a:endParaRPr sz="200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Heat transferred to Stirling power converters by pumped NaK loop which generate single phase AC output that is converted to DC</a:t>
            </a:r>
            <a:endParaRPr sz="200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Waste heat removal by pumped water coolant loop coupled to a series of two-sided vertical radiator panels (Ti-water heat pipes in a composite facesheet sandwich)</a:t>
            </a:r>
            <a:endParaRPr sz="2000">
              <a:latin typeface="Open Sans"/>
              <a:ea typeface="Open Sans"/>
              <a:cs typeface="Open Sans"/>
              <a:sym typeface="Open Sans"/>
            </a:endParaRPr>
          </a:p>
        </p:txBody>
      </p:sp>
      <p:sp>
        <p:nvSpPr>
          <p:cNvPr id="189" name="Google Shape;189;g1b645a6b7ae_0_200"/>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Recent Advances in Power Conversion and Heat Rejection Technology for Fission Surface Power</a:t>
            </a:r>
            <a:endParaRPr sz="3200"/>
          </a:p>
        </p:txBody>
      </p:sp>
      <p:pic>
        <p:nvPicPr>
          <p:cNvPr id="190" name="Google Shape;190;g1b645a6b7ae_0_200"/>
          <p:cNvPicPr preferRelativeResize="0"/>
          <p:nvPr/>
        </p:nvPicPr>
        <p:blipFill>
          <a:blip r:embed="rId3">
            <a:alphaModFix/>
          </a:blip>
          <a:stretch>
            <a:fillRect/>
          </a:stretch>
        </p:blipFill>
        <p:spPr>
          <a:xfrm>
            <a:off x="5844000" y="2982800"/>
            <a:ext cx="6107100" cy="21433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b645a6b7ae_0_304"/>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197" name="Google Shape;197;g1b645a6b7ae_0_304"/>
          <p:cNvSpPr txBox="1">
            <a:spLocks noGrp="1"/>
          </p:cNvSpPr>
          <p:nvPr>
            <p:ph type="body" idx="1"/>
          </p:nvPr>
        </p:nvSpPr>
        <p:spPr>
          <a:xfrm>
            <a:off x="380100" y="2054975"/>
            <a:ext cx="5258700" cy="46665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sz="2000" b="1">
                <a:latin typeface="Open Sans"/>
                <a:ea typeface="Open Sans"/>
                <a:cs typeface="Open Sans"/>
                <a:sym typeface="Open Sans"/>
              </a:rPr>
              <a:t>Authors:</a:t>
            </a:r>
            <a:r>
              <a:rPr lang="en-US" sz="2000">
                <a:latin typeface="Open Sans"/>
                <a:ea typeface="Open Sans"/>
                <a:cs typeface="Open Sans"/>
                <a:sym typeface="Open Sans"/>
              </a:rPr>
              <a:t> David Ellis, John Siamidis (NASA Glenn), James Calder (Material Innovations Inc., Huntington Beach, CA)</a:t>
            </a:r>
            <a:endParaRPr sz="2000">
              <a:latin typeface="Open Sans"/>
              <a:ea typeface="Open Sans"/>
              <a:cs typeface="Open Sans"/>
              <a:sym typeface="Open Sans"/>
            </a:endParaRPr>
          </a:p>
          <a:p>
            <a:pPr marL="0" lvl="0" indent="0" algn="l" rtl="0">
              <a:spcBef>
                <a:spcPts val="640"/>
              </a:spcBef>
              <a:spcAft>
                <a:spcPts val="0"/>
              </a:spcAft>
              <a:buNone/>
            </a:pPr>
            <a:r>
              <a:rPr lang="en-US" sz="2000" b="1">
                <a:latin typeface="Open Sans"/>
                <a:ea typeface="Open Sans"/>
                <a:cs typeface="Open Sans"/>
                <a:sym typeface="Open Sans"/>
              </a:rPr>
              <a:t>Summary:  </a:t>
            </a:r>
            <a:endParaRPr sz="2000" b="1">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Manifolds made from Grade 2 Ti, graphite foam saddles to connect heat pipes to face sheets, graphite fiber - cyanate ester polymer matrix face sheets for heat rejecting surface</a:t>
            </a:r>
            <a:endParaRPr sz="2000">
              <a:latin typeface="Open Sans"/>
              <a:ea typeface="Open Sans"/>
              <a:cs typeface="Open Sans"/>
              <a:sym typeface="Open Sans"/>
            </a:endParaRPr>
          </a:p>
          <a:p>
            <a:pPr marL="457200" lvl="0" indent="-355600" algn="l" rtl="0">
              <a:lnSpc>
                <a:spcPct val="115000"/>
              </a:lnSpc>
              <a:spcBef>
                <a:spcPts val="0"/>
              </a:spcBef>
              <a:spcAft>
                <a:spcPts val="0"/>
              </a:spcAft>
              <a:buSzPts val="2000"/>
              <a:buFont typeface="Open Sans"/>
              <a:buChar char="•"/>
            </a:pPr>
            <a:r>
              <a:rPr lang="en-US" sz="2000">
                <a:latin typeface="Open Sans"/>
                <a:ea typeface="Open Sans"/>
                <a:cs typeface="Open Sans"/>
                <a:sym typeface="Open Sans"/>
              </a:rPr>
              <a:t>Average heat rejection for a single manifold is 73% of two-manifold operating</a:t>
            </a:r>
            <a:endParaRPr sz="2000">
              <a:latin typeface="Open Sans"/>
              <a:ea typeface="Open Sans"/>
              <a:cs typeface="Open Sans"/>
              <a:sym typeface="Open Sans"/>
            </a:endParaRPr>
          </a:p>
          <a:p>
            <a:pPr marL="0" lvl="0" indent="0" algn="l" rtl="0">
              <a:lnSpc>
                <a:spcPct val="115000"/>
              </a:lnSpc>
              <a:spcBef>
                <a:spcPts val="0"/>
              </a:spcBef>
              <a:spcAft>
                <a:spcPts val="0"/>
              </a:spcAft>
              <a:buNone/>
            </a:pPr>
            <a:endParaRPr sz="2000">
              <a:latin typeface="Open Sans"/>
              <a:ea typeface="Open Sans"/>
              <a:cs typeface="Open Sans"/>
              <a:sym typeface="Open Sans"/>
            </a:endParaRPr>
          </a:p>
        </p:txBody>
      </p:sp>
      <p:sp>
        <p:nvSpPr>
          <p:cNvPr id="198" name="Google Shape;198;g1b645a6b7ae_0_304"/>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Summary of the Manufacture, Testing and Model Validation of a Full-Scale Radiator for Fission Surface Power Applications</a:t>
            </a:r>
            <a:endParaRPr sz="3200"/>
          </a:p>
        </p:txBody>
      </p:sp>
      <p:pic>
        <p:nvPicPr>
          <p:cNvPr id="199" name="Google Shape;199;g1b645a6b7ae_0_304"/>
          <p:cNvPicPr preferRelativeResize="0"/>
          <p:nvPr/>
        </p:nvPicPr>
        <p:blipFill>
          <a:blip r:embed="rId3">
            <a:alphaModFix/>
          </a:blip>
          <a:stretch>
            <a:fillRect/>
          </a:stretch>
        </p:blipFill>
        <p:spPr>
          <a:xfrm>
            <a:off x="6007500" y="2668588"/>
            <a:ext cx="5943600" cy="277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b645a6b7ae_0_79"/>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206" name="Google Shape;206;g1b645a6b7ae_0_79"/>
          <p:cNvSpPr txBox="1">
            <a:spLocks noGrp="1"/>
          </p:cNvSpPr>
          <p:nvPr>
            <p:ph type="title"/>
          </p:nvPr>
        </p:nvSpPr>
        <p:spPr>
          <a:xfrm>
            <a:off x="0" y="763091"/>
            <a:ext cx="12192000" cy="456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Coolant Options for Heat Pipes</a:t>
            </a:r>
            <a:endParaRPr/>
          </a:p>
        </p:txBody>
      </p:sp>
      <p:sp>
        <p:nvSpPr>
          <p:cNvPr id="207" name="Google Shape;207;g1b645a6b7ae_0_79"/>
          <p:cNvSpPr txBox="1">
            <a:spLocks noGrp="1"/>
          </p:cNvSpPr>
          <p:nvPr>
            <p:ph type="body" idx="1"/>
          </p:nvPr>
        </p:nvSpPr>
        <p:spPr>
          <a:xfrm>
            <a:off x="0" y="1371604"/>
            <a:ext cx="12192000" cy="1752600"/>
          </a:xfrm>
          <a:prstGeom prst="rect">
            <a:avLst/>
          </a:prstGeom>
        </p:spPr>
        <p:txBody>
          <a:bodyPr spcFirstLastPara="1" wrap="square" lIns="91425" tIns="45700" rIns="91425" bIns="45700" anchor="t" anchorCtr="0">
            <a:normAutofit/>
          </a:bodyPr>
          <a:lstStyle/>
          <a:p>
            <a:pPr marL="0" lvl="0" indent="0" algn="ctr" rtl="0">
              <a:spcBef>
                <a:spcPts val="640"/>
              </a:spcBef>
              <a:spcAft>
                <a:spcPts val="0"/>
              </a:spcAft>
              <a:buNone/>
            </a:pPr>
            <a:r>
              <a:rPr lang="en-US"/>
              <a:t>NaK vs Ti-water, halides</a:t>
            </a:r>
            <a:endParaRPr/>
          </a:p>
        </p:txBody>
      </p:sp>
      <p:pic>
        <p:nvPicPr>
          <p:cNvPr id="208" name="Google Shape;208;g1b645a6b7ae_0_79"/>
          <p:cNvPicPr preferRelativeResize="0"/>
          <p:nvPr/>
        </p:nvPicPr>
        <p:blipFill>
          <a:blip r:embed="rId3">
            <a:alphaModFix/>
          </a:blip>
          <a:stretch>
            <a:fillRect/>
          </a:stretch>
        </p:blipFill>
        <p:spPr>
          <a:xfrm>
            <a:off x="0" y="2159150"/>
            <a:ext cx="6333000" cy="4838369"/>
          </a:xfrm>
          <a:prstGeom prst="rect">
            <a:avLst/>
          </a:prstGeom>
          <a:noFill/>
          <a:ln>
            <a:noFill/>
          </a:ln>
        </p:spPr>
      </p:pic>
      <p:pic>
        <p:nvPicPr>
          <p:cNvPr id="209" name="Google Shape;209;g1b645a6b7ae_0_79"/>
          <p:cNvPicPr preferRelativeResize="0"/>
          <p:nvPr/>
        </p:nvPicPr>
        <p:blipFill>
          <a:blip r:embed="rId4">
            <a:alphaModFix/>
          </a:blip>
          <a:stretch>
            <a:fillRect/>
          </a:stretch>
        </p:blipFill>
        <p:spPr>
          <a:xfrm>
            <a:off x="6333000" y="1982091"/>
            <a:ext cx="5859000" cy="49594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b645a6b7ae_0_130"/>
          <p:cNvSpPr txBox="1">
            <a:spLocks noGrp="1"/>
          </p:cNvSpPr>
          <p:nvPr>
            <p:ph type="sldNum" idx="12"/>
          </p:nvPr>
        </p:nvSpPr>
        <p:spPr>
          <a:xfrm>
            <a:off x="8737600" y="6356352"/>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16" name="Google Shape;216;g1b645a6b7ae_0_130"/>
          <p:cNvSpPr txBox="1">
            <a:spLocks noGrp="1"/>
          </p:cNvSpPr>
          <p:nvPr>
            <p:ph type="body" idx="1"/>
          </p:nvPr>
        </p:nvSpPr>
        <p:spPr>
          <a:xfrm>
            <a:off x="381002" y="2056200"/>
            <a:ext cx="5934300" cy="3999000"/>
          </a:xfrm>
          <a:prstGeom prst="rect">
            <a:avLst/>
          </a:prstGeom>
        </p:spPr>
        <p:txBody>
          <a:bodyPr spcFirstLastPara="1" wrap="square" lIns="91425" tIns="45700" rIns="91425" bIns="45700" anchor="t" anchorCtr="0">
            <a:normAutofit fontScale="92500" lnSpcReduction="10000"/>
          </a:bodyPr>
          <a:lstStyle/>
          <a:p>
            <a:pPr marL="0" lvl="0" indent="0" algn="l" rtl="0">
              <a:lnSpc>
                <a:spcPct val="115000"/>
              </a:lnSpc>
              <a:spcBef>
                <a:spcPts val="640"/>
              </a:spcBef>
              <a:spcAft>
                <a:spcPts val="0"/>
              </a:spcAft>
              <a:buNone/>
            </a:pPr>
            <a:r>
              <a:rPr lang="en-US" sz="2000" b="1">
                <a:latin typeface="Open Sans"/>
                <a:ea typeface="Open Sans"/>
                <a:cs typeface="Open Sans"/>
                <a:sym typeface="Open Sans"/>
              </a:rPr>
              <a:t>Authors: </a:t>
            </a:r>
            <a:r>
              <a:rPr lang="en-US" sz="2000">
                <a:latin typeface="Open Sans"/>
                <a:ea typeface="Open Sans"/>
                <a:cs typeface="Open Sans"/>
                <a:sym typeface="Open Sans"/>
              </a:rPr>
              <a:t>Angirasa Devarakonda (Sest Inc.), William Anderson (Advanced Cooling Technologies)</a:t>
            </a:r>
            <a:endParaRPr sz="2000">
              <a:latin typeface="Open Sans"/>
              <a:ea typeface="Open Sans"/>
              <a:cs typeface="Open Sans"/>
              <a:sym typeface="Open Sans"/>
            </a:endParaRPr>
          </a:p>
          <a:p>
            <a:pPr marL="0" lvl="0" indent="0" algn="l" rtl="0">
              <a:lnSpc>
                <a:spcPct val="115000"/>
              </a:lnSpc>
              <a:spcBef>
                <a:spcPts val="640"/>
              </a:spcBef>
              <a:spcAft>
                <a:spcPts val="0"/>
              </a:spcAft>
              <a:buNone/>
            </a:pPr>
            <a:r>
              <a:rPr lang="en-US" sz="2000" b="1">
                <a:latin typeface="Open Sans"/>
                <a:ea typeface="Open Sans"/>
                <a:cs typeface="Open Sans"/>
                <a:sym typeface="Open Sans"/>
              </a:rPr>
              <a:t>Summary:</a:t>
            </a:r>
            <a:endParaRPr sz="2000">
              <a:latin typeface="Open Sans"/>
              <a:ea typeface="Open Sans"/>
              <a:cs typeface="Open Sans"/>
              <a:sym typeface="Open Sans"/>
            </a:endParaRPr>
          </a:p>
          <a:p>
            <a:pPr marL="457200" lvl="0" indent="-346075" algn="l" rtl="0">
              <a:lnSpc>
                <a:spcPct val="115000"/>
              </a:lnSpc>
              <a:spcBef>
                <a:spcPts val="640"/>
              </a:spcBef>
              <a:spcAft>
                <a:spcPts val="0"/>
              </a:spcAft>
              <a:buSzPct val="100000"/>
              <a:buFont typeface="Open Sans"/>
              <a:buChar char="•"/>
            </a:pPr>
            <a:r>
              <a:rPr lang="en-US" sz="2000">
                <a:latin typeface="Open Sans"/>
                <a:ea typeface="Open Sans"/>
                <a:cs typeface="Open Sans"/>
                <a:sym typeface="Open Sans"/>
              </a:rPr>
              <a:t>Water is well established for &lt; 400 K, alkali metal pipes work well at &gt; 700 K</a:t>
            </a:r>
            <a:endParaRPr sz="2000">
              <a:latin typeface="Open Sans"/>
              <a:ea typeface="Open Sans"/>
              <a:cs typeface="Open Sans"/>
              <a:sym typeface="Open Sans"/>
            </a:endParaRPr>
          </a:p>
          <a:p>
            <a:pPr marL="457200" lvl="0" indent="-346075" algn="l" rtl="0">
              <a:lnSpc>
                <a:spcPct val="115000"/>
              </a:lnSpc>
              <a:spcBef>
                <a:spcPts val="0"/>
              </a:spcBef>
              <a:spcAft>
                <a:spcPts val="0"/>
              </a:spcAft>
              <a:buSzPct val="100000"/>
              <a:buFont typeface="Open Sans"/>
              <a:buChar char="•"/>
            </a:pPr>
            <a:r>
              <a:rPr lang="en-US" sz="2000">
                <a:latin typeface="Open Sans"/>
                <a:ea typeface="Open Sans"/>
                <a:cs typeface="Open Sans"/>
                <a:sym typeface="Open Sans"/>
              </a:rPr>
              <a:t>Potential application of halides based on vapor pressure and merit number</a:t>
            </a:r>
            <a:endParaRPr sz="2000">
              <a:latin typeface="Open Sans"/>
              <a:ea typeface="Open Sans"/>
              <a:cs typeface="Open Sans"/>
              <a:sym typeface="Open Sans"/>
            </a:endParaRPr>
          </a:p>
          <a:p>
            <a:pPr marL="457200" lvl="0" indent="-346075" algn="l" rtl="0">
              <a:lnSpc>
                <a:spcPct val="115000"/>
              </a:lnSpc>
              <a:spcBef>
                <a:spcPts val="0"/>
              </a:spcBef>
              <a:spcAft>
                <a:spcPts val="0"/>
              </a:spcAft>
              <a:buSzPct val="100000"/>
              <a:buFont typeface="Open Sans"/>
              <a:buChar char="•"/>
            </a:pPr>
            <a:r>
              <a:rPr lang="en-US" sz="2000">
                <a:latin typeface="Open Sans"/>
                <a:ea typeface="Open Sans"/>
                <a:cs typeface="Open Sans"/>
                <a:sym typeface="Open Sans"/>
              </a:rPr>
              <a:t>Materials with high decomposition potential should be good working fluids (AlCl</a:t>
            </a:r>
            <a:r>
              <a:rPr lang="en-US" sz="2000" baseline="-25000">
                <a:latin typeface="Open Sans"/>
                <a:ea typeface="Open Sans"/>
                <a:cs typeface="Open Sans"/>
                <a:sym typeface="Open Sans"/>
              </a:rPr>
              <a:t>3</a:t>
            </a:r>
            <a:r>
              <a:rPr lang="en-US" sz="2000">
                <a:latin typeface="Open Sans"/>
                <a:ea typeface="Open Sans"/>
                <a:cs typeface="Open Sans"/>
                <a:sym typeface="Open Sans"/>
              </a:rPr>
              <a:t>, TiCl</a:t>
            </a:r>
            <a:r>
              <a:rPr lang="en-US" sz="2000" baseline="-25000">
                <a:latin typeface="Open Sans"/>
                <a:ea typeface="Open Sans"/>
                <a:cs typeface="Open Sans"/>
                <a:sym typeface="Open Sans"/>
              </a:rPr>
              <a:t>4</a:t>
            </a:r>
            <a:r>
              <a:rPr lang="en-US" sz="2000">
                <a:latin typeface="Open Sans"/>
                <a:ea typeface="Open Sans"/>
                <a:cs typeface="Open Sans"/>
                <a:sym typeface="Open Sans"/>
              </a:rPr>
              <a:t>), materials with low decomposition potential (molybdenum, iron) should be good materials for envelope</a:t>
            </a:r>
            <a:endParaRPr sz="2000">
              <a:latin typeface="Open Sans"/>
              <a:ea typeface="Open Sans"/>
              <a:cs typeface="Open Sans"/>
              <a:sym typeface="Open Sans"/>
            </a:endParaRPr>
          </a:p>
        </p:txBody>
      </p:sp>
      <p:sp>
        <p:nvSpPr>
          <p:cNvPr id="217" name="Google Shape;217;g1b645a6b7ae_0_130"/>
          <p:cNvSpPr txBox="1">
            <a:spLocks noGrp="1"/>
          </p:cNvSpPr>
          <p:nvPr>
            <p:ph type="title"/>
          </p:nvPr>
        </p:nvSpPr>
        <p:spPr>
          <a:xfrm>
            <a:off x="381000" y="1066800"/>
            <a:ext cx="11570100" cy="6858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3200"/>
              <a:t>Thermo-Physical Properties of Intermediate Temperature Heat Pipe Fluids</a:t>
            </a:r>
            <a:endParaRPr sz="3200"/>
          </a:p>
        </p:txBody>
      </p:sp>
      <p:pic>
        <p:nvPicPr>
          <p:cNvPr id="218" name="Google Shape;218;g1b645a6b7ae_0_130"/>
          <p:cNvPicPr preferRelativeResize="0"/>
          <p:nvPr/>
        </p:nvPicPr>
        <p:blipFill>
          <a:blip r:embed="rId3">
            <a:alphaModFix/>
          </a:blip>
          <a:stretch>
            <a:fillRect/>
          </a:stretch>
        </p:blipFill>
        <p:spPr>
          <a:xfrm>
            <a:off x="8947950" y="2056188"/>
            <a:ext cx="3100725" cy="1951136"/>
          </a:xfrm>
          <a:prstGeom prst="rect">
            <a:avLst/>
          </a:prstGeom>
          <a:noFill/>
          <a:ln>
            <a:noFill/>
          </a:ln>
        </p:spPr>
      </p:pic>
      <p:pic>
        <p:nvPicPr>
          <p:cNvPr id="219" name="Google Shape;219;g1b645a6b7ae_0_130"/>
          <p:cNvPicPr preferRelativeResize="0"/>
          <p:nvPr/>
        </p:nvPicPr>
        <p:blipFill>
          <a:blip r:embed="rId4">
            <a:alphaModFix/>
          </a:blip>
          <a:stretch>
            <a:fillRect/>
          </a:stretch>
        </p:blipFill>
        <p:spPr>
          <a:xfrm>
            <a:off x="8947952" y="4087877"/>
            <a:ext cx="2844900" cy="2074170"/>
          </a:xfrm>
          <a:prstGeom prst="rect">
            <a:avLst/>
          </a:prstGeom>
          <a:noFill/>
          <a:ln>
            <a:noFill/>
          </a:ln>
        </p:spPr>
      </p:pic>
      <p:pic>
        <p:nvPicPr>
          <p:cNvPr id="220" name="Google Shape;220;g1b645a6b7ae_0_130"/>
          <p:cNvPicPr preferRelativeResize="0"/>
          <p:nvPr/>
        </p:nvPicPr>
        <p:blipFill>
          <a:blip r:embed="rId5">
            <a:alphaModFix/>
          </a:blip>
          <a:stretch>
            <a:fillRect/>
          </a:stretch>
        </p:blipFill>
        <p:spPr>
          <a:xfrm>
            <a:off x="6314400" y="2186426"/>
            <a:ext cx="2844900" cy="4169922"/>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1374</Words>
  <Application>Microsoft Macintosh PowerPoint</Application>
  <PresentationFormat>Widescreen</PresentationFormat>
  <Paragraphs>185</Paragraphs>
  <Slides>30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Times</vt:lpstr>
      <vt:lpstr>Garamond</vt:lpstr>
      <vt:lpstr>Arial</vt:lpstr>
      <vt:lpstr>Helvetica Neue</vt:lpstr>
      <vt:lpstr>Open Sans</vt:lpstr>
      <vt:lpstr>1_Office Theme</vt:lpstr>
      <vt:lpstr>AdVECT NEP and FSP radiator literature review</vt:lpstr>
      <vt:lpstr>Project Overview</vt:lpstr>
      <vt:lpstr>Brayton Power Conversion Systems + Design</vt:lpstr>
      <vt:lpstr>Heat Rejection Concepts for Brayton Power Conversion Systems</vt:lpstr>
      <vt:lpstr>Fission Surface Power Concept</vt:lpstr>
      <vt:lpstr>Recent Advances in Power Conversion and Heat Rejection Technology for Fission Surface Power</vt:lpstr>
      <vt:lpstr>Summary of the Manufacture, Testing and Model Validation of a Full-Scale Radiator for Fission Surface Power Applications</vt:lpstr>
      <vt:lpstr>Coolant Options for Heat Pipes</vt:lpstr>
      <vt:lpstr>Thermo-Physical Properties of Intermediate Temperature Heat Pipe Fluids</vt:lpstr>
      <vt:lpstr>A Comparison of Coolant Options for Brayton Power Conversion Heat Rejection Systems</vt:lpstr>
      <vt:lpstr>Titanium Water Heat Pipes Overview and Testing</vt:lpstr>
      <vt:lpstr>High Temperature Titanium/Water and Monel/Water Heat Pipes</vt:lpstr>
      <vt:lpstr>Thermal Performance of High Temperature Titanium-Water Heat Pipe by Multiple Heat Pipe Manufacturers</vt:lpstr>
      <vt:lpstr>Cold Start of a Radiator Equipped with Titanium-Water Heat Pipes</vt:lpstr>
      <vt:lpstr>Thermosyphons</vt:lpstr>
      <vt:lpstr>Thermosyphon Flooding in Reduced Gravity Environments Test Results</vt:lpstr>
      <vt:lpstr>Heat Rejection Systems Utilising Composites and Heat Pipes: Design and Performance Testing</vt:lpstr>
      <vt:lpstr>Halide Compatibility</vt:lpstr>
      <vt:lpstr>Halide Compatibility</vt:lpstr>
      <vt:lpstr>Halide Compatibility</vt:lpstr>
      <vt:lpstr>Halide Compatibility</vt:lpstr>
      <vt:lpstr>Liquid Transport Factor and Alternatives</vt:lpstr>
      <vt:lpstr>Liquid Transport Factor and Alternatives</vt:lpstr>
      <vt:lpstr>Halide/Fluoride Salts</vt:lpstr>
      <vt:lpstr>Merit number derivation</vt:lpstr>
      <vt:lpstr>Compatibility definition</vt:lpstr>
      <vt:lpstr>Compatibility definition</vt:lpstr>
      <vt:lpstr>Incompatibility examples</vt:lpstr>
      <vt:lpstr>Tasks done this week (5/1)</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AdVECT NEP and FSP radiator literature review</dc:title>
  <cp:lastModifiedBy>Jahnavi Sinha</cp:lastModifiedBy>
  <cp:revision>7</cp:revision>
  <dcterms:created xsi:type="dcterms:W3CDTF">2013-07-15T20:26:40Z</dcterms:created>
  <dcterms:modified xsi:type="dcterms:W3CDTF">2024-01-15T22:35:42Z</dcterms:modified>
</cp:coreProperties>
</file>